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256" r:id="rId2"/>
    <p:sldId id="314" r:id="rId3"/>
    <p:sldId id="371" r:id="rId4"/>
    <p:sldId id="374" r:id="rId5"/>
    <p:sldId id="373" r:id="rId6"/>
    <p:sldId id="372" r:id="rId7"/>
    <p:sldId id="376" r:id="rId8"/>
    <p:sldId id="377" r:id="rId9"/>
    <p:sldId id="375" r:id="rId10"/>
    <p:sldId id="390" r:id="rId11"/>
    <p:sldId id="395" r:id="rId12"/>
    <p:sldId id="385" r:id="rId13"/>
    <p:sldId id="406" r:id="rId14"/>
    <p:sldId id="396" r:id="rId15"/>
    <p:sldId id="398" r:id="rId16"/>
    <p:sldId id="399" r:id="rId17"/>
    <p:sldId id="400" r:id="rId18"/>
    <p:sldId id="402" r:id="rId19"/>
    <p:sldId id="397" r:id="rId20"/>
    <p:sldId id="403" r:id="rId21"/>
    <p:sldId id="401" r:id="rId22"/>
    <p:sldId id="404" r:id="rId23"/>
    <p:sldId id="407" r:id="rId24"/>
    <p:sldId id="388" r:id="rId25"/>
    <p:sldId id="408" r:id="rId26"/>
    <p:sldId id="405" r:id="rId27"/>
    <p:sldId id="394" r:id="rId28"/>
    <p:sldId id="393" r:id="rId29"/>
    <p:sldId id="387" r:id="rId30"/>
    <p:sldId id="409" r:id="rId31"/>
    <p:sldId id="259" r:id="rId32"/>
    <p:sldId id="260" r:id="rId33"/>
    <p:sldId id="261" r:id="rId34"/>
    <p:sldId id="274" r:id="rId35"/>
    <p:sldId id="275" r:id="rId36"/>
    <p:sldId id="384" r:id="rId37"/>
    <p:sldId id="386" r:id="rId38"/>
    <p:sldId id="391" r:id="rId39"/>
    <p:sldId id="392" r:id="rId40"/>
    <p:sldId id="410" r:id="rId41"/>
    <p:sldId id="389" r:id="rId42"/>
    <p:sldId id="412"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ED04B"/>
    <a:srgbClr val="D84537"/>
    <a:srgbClr val="040F15"/>
    <a:srgbClr val="085370"/>
    <a:srgbClr val="37865C"/>
    <a:srgbClr val="0B1D2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001F82-694C-4CB0-995C-AE83457772C8}" v="67" dt="2024-04-10T16:43:08.53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73" autoAdjust="0"/>
    <p:restoredTop sz="84746" autoAdjust="0"/>
  </p:normalViewPr>
  <p:slideViewPr>
    <p:cSldViewPr snapToGrid="0">
      <p:cViewPr varScale="1">
        <p:scale>
          <a:sx n="96" d="100"/>
          <a:sy n="96" d="100"/>
        </p:scale>
        <p:origin x="368" y="3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Parameters</a:t>
            </a:r>
            <a:r>
              <a:rPr lang="en-US" baseline="0"/>
              <a:t> by Model</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spPr>
            <a:solidFill>
              <a:schemeClr val="accent1"/>
            </a:solidFill>
            <a:ln>
              <a:noFill/>
            </a:ln>
            <a:effectLst/>
          </c:spPr>
          <c:invertIfNegative val="0"/>
          <c:cat>
            <c:strRef>
              <c:f>Sheet1!$A$1:$A$14</c:f>
              <c:strCache>
                <c:ptCount val="14"/>
                <c:pt idx="0">
                  <c:v>GPT-1</c:v>
                </c:pt>
                <c:pt idx="1">
                  <c:v>GPT-Neo</c:v>
                </c:pt>
                <c:pt idx="2">
                  <c:v>GPT-2</c:v>
                </c:pt>
                <c:pt idx="3">
                  <c:v>GPT-J</c:v>
                </c:pt>
                <c:pt idx="4">
                  <c:v>Fairseq</c:v>
                </c:pt>
                <c:pt idx="5">
                  <c:v>GPT-NeoX</c:v>
                </c:pt>
                <c:pt idx="6">
                  <c:v>Chinchilla</c:v>
                </c:pt>
                <c:pt idx="7">
                  <c:v>LaMDA</c:v>
                </c:pt>
                <c:pt idx="8">
                  <c:v>GPT-3</c:v>
                </c:pt>
                <c:pt idx="9">
                  <c:v>BLOOM</c:v>
                </c:pt>
                <c:pt idx="10">
                  <c:v>Gopher</c:v>
                </c:pt>
                <c:pt idx="11">
                  <c:v>MT-NLG</c:v>
                </c:pt>
                <c:pt idx="12">
                  <c:v>PALM</c:v>
                </c:pt>
                <c:pt idx="13">
                  <c:v>GPT-4</c:v>
                </c:pt>
              </c:strCache>
            </c:strRef>
          </c:cat>
          <c:val>
            <c:numRef>
              <c:f>Sheet1!$B$1:$B$14</c:f>
              <c:numCache>
                <c:formatCode>0</c:formatCode>
                <c:ptCount val="14"/>
                <c:pt idx="0">
                  <c:v>110000000</c:v>
                </c:pt>
                <c:pt idx="1">
                  <c:v>1300000000</c:v>
                </c:pt>
                <c:pt idx="2">
                  <c:v>1500000000</c:v>
                </c:pt>
                <c:pt idx="3">
                  <c:v>6000000000</c:v>
                </c:pt>
                <c:pt idx="4">
                  <c:v>13000000000</c:v>
                </c:pt>
                <c:pt idx="5">
                  <c:v>20000000000</c:v>
                </c:pt>
                <c:pt idx="6">
                  <c:v>70000000000</c:v>
                </c:pt>
                <c:pt idx="7">
                  <c:v>137000000000</c:v>
                </c:pt>
                <c:pt idx="8">
                  <c:v>175000000000</c:v>
                </c:pt>
                <c:pt idx="9">
                  <c:v>176000000000</c:v>
                </c:pt>
                <c:pt idx="10">
                  <c:v>280000000000</c:v>
                </c:pt>
                <c:pt idx="11">
                  <c:v>530000000000</c:v>
                </c:pt>
                <c:pt idx="12">
                  <c:v>540000000000</c:v>
                </c:pt>
                <c:pt idx="13">
                  <c:v>1700000000000</c:v>
                </c:pt>
              </c:numCache>
            </c:numRef>
          </c:val>
          <c:extLst>
            <c:ext xmlns:c16="http://schemas.microsoft.com/office/drawing/2014/chart" uri="{C3380CC4-5D6E-409C-BE32-E72D297353CC}">
              <c16:uniqueId val="{00000000-C6C7-4A84-B02A-7EB46A6EFC0C}"/>
            </c:ext>
          </c:extLst>
        </c:ser>
        <c:dLbls>
          <c:showLegendKey val="0"/>
          <c:showVal val="0"/>
          <c:showCatName val="0"/>
          <c:showSerName val="0"/>
          <c:showPercent val="0"/>
          <c:showBubbleSize val="0"/>
        </c:dLbls>
        <c:gapWidth val="219"/>
        <c:overlap val="-27"/>
        <c:axId val="78837247"/>
        <c:axId val="80244847"/>
      </c:barChart>
      <c:catAx>
        <c:axId val="7883724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0244847"/>
        <c:crosses val="autoZero"/>
        <c:auto val="1"/>
        <c:lblAlgn val="ctr"/>
        <c:lblOffset val="100"/>
        <c:noMultiLvlLbl val="0"/>
      </c:catAx>
      <c:valAx>
        <c:axId val="80244847"/>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8837247"/>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716773-1DC8-4F71-9343-1C268474104B}" type="datetimeFigureOut">
              <a:rPr lang="en-US" smtClean="0"/>
              <a:t>10/9/2024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25668F-51C6-46C7-9422-2F5B67196E88}" type="slidenum">
              <a:rPr lang="en-US" smtClean="0"/>
              <a:t>‹#›</a:t>
            </a:fld>
            <a:endParaRPr lang="en-US"/>
          </a:p>
        </p:txBody>
      </p:sp>
    </p:spTree>
    <p:extLst>
      <p:ext uri="{BB962C8B-B14F-4D97-AF65-F5344CB8AC3E}">
        <p14:creationId xmlns:p14="http://schemas.microsoft.com/office/powerpoint/2010/main" val="23548604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0F958-FAFC-3BD8-8561-D3F9D15590A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2145782-3957-0BFA-86B3-51B9316A9B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C7658CE-9008-1ECF-B351-BD14E8D4DC01}"/>
              </a:ext>
            </a:extLst>
          </p:cNvPr>
          <p:cNvSpPr>
            <a:spLocks noGrp="1"/>
          </p:cNvSpPr>
          <p:nvPr>
            <p:ph type="dt" sz="half" idx="10"/>
          </p:nvPr>
        </p:nvSpPr>
        <p:spPr/>
        <p:txBody>
          <a:bodyPr/>
          <a:lstStyle/>
          <a:p>
            <a:fld id="{4381E373-2CC3-4991-A754-9A16FF33A6F4}" type="datetimeFigureOut">
              <a:rPr lang="en-US" smtClean="0"/>
              <a:t>10/9/2024</a:t>
            </a:fld>
            <a:endParaRPr lang="en-US"/>
          </a:p>
        </p:txBody>
      </p:sp>
      <p:sp>
        <p:nvSpPr>
          <p:cNvPr id="5" name="Footer Placeholder 4">
            <a:extLst>
              <a:ext uri="{FF2B5EF4-FFF2-40B4-BE49-F238E27FC236}">
                <a16:creationId xmlns:a16="http://schemas.microsoft.com/office/drawing/2014/main" id="{63A6CC8F-E2D8-CB13-5960-8DC11C08A0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1567A1-849F-0491-4A5E-9A6490AA5DAB}"/>
              </a:ext>
            </a:extLst>
          </p:cNvPr>
          <p:cNvSpPr>
            <a:spLocks noGrp="1"/>
          </p:cNvSpPr>
          <p:nvPr>
            <p:ph type="sldNum" sz="quarter" idx="12"/>
          </p:nvPr>
        </p:nvSpPr>
        <p:spPr/>
        <p:txBody>
          <a:bodyPr/>
          <a:lstStyle/>
          <a:p>
            <a:fld id="{BDE31E3D-5EA4-4BBE-9706-1B77CD03FD22}" type="slidenum">
              <a:rPr lang="en-US" smtClean="0"/>
              <a:t>‹#›</a:t>
            </a:fld>
            <a:endParaRPr lang="en-US"/>
          </a:p>
        </p:txBody>
      </p:sp>
    </p:spTree>
    <p:extLst>
      <p:ext uri="{BB962C8B-B14F-4D97-AF65-F5344CB8AC3E}">
        <p14:creationId xmlns:p14="http://schemas.microsoft.com/office/powerpoint/2010/main" val="25530307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2E9C4-CE4F-151E-ECCE-EABBA0603E8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A7D4520-5F31-15E6-25AA-8072ED25266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68BDE7-19D7-CBBD-45FB-35CB36D3E0C2}"/>
              </a:ext>
            </a:extLst>
          </p:cNvPr>
          <p:cNvSpPr>
            <a:spLocks noGrp="1"/>
          </p:cNvSpPr>
          <p:nvPr>
            <p:ph type="dt" sz="half" idx="10"/>
          </p:nvPr>
        </p:nvSpPr>
        <p:spPr/>
        <p:txBody>
          <a:bodyPr/>
          <a:lstStyle/>
          <a:p>
            <a:fld id="{4381E373-2CC3-4991-A754-9A16FF33A6F4}" type="datetimeFigureOut">
              <a:rPr lang="en-US" smtClean="0"/>
              <a:t>10/9/2024</a:t>
            </a:fld>
            <a:endParaRPr lang="en-US"/>
          </a:p>
        </p:txBody>
      </p:sp>
      <p:sp>
        <p:nvSpPr>
          <p:cNvPr id="5" name="Footer Placeholder 4">
            <a:extLst>
              <a:ext uri="{FF2B5EF4-FFF2-40B4-BE49-F238E27FC236}">
                <a16:creationId xmlns:a16="http://schemas.microsoft.com/office/drawing/2014/main" id="{68518AF9-627B-9DD6-3B6C-46FA4C0BE4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18D041-6E1E-EB7D-A925-5A232B94D79C}"/>
              </a:ext>
            </a:extLst>
          </p:cNvPr>
          <p:cNvSpPr>
            <a:spLocks noGrp="1"/>
          </p:cNvSpPr>
          <p:nvPr>
            <p:ph type="sldNum" sz="quarter" idx="12"/>
          </p:nvPr>
        </p:nvSpPr>
        <p:spPr/>
        <p:txBody>
          <a:bodyPr/>
          <a:lstStyle/>
          <a:p>
            <a:fld id="{BDE31E3D-5EA4-4BBE-9706-1B77CD03FD22}" type="slidenum">
              <a:rPr lang="en-US" smtClean="0"/>
              <a:t>‹#›</a:t>
            </a:fld>
            <a:endParaRPr lang="en-US"/>
          </a:p>
        </p:txBody>
      </p:sp>
    </p:spTree>
    <p:extLst>
      <p:ext uri="{BB962C8B-B14F-4D97-AF65-F5344CB8AC3E}">
        <p14:creationId xmlns:p14="http://schemas.microsoft.com/office/powerpoint/2010/main" val="37242804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0E44C4-E358-2565-49C6-F504031C5F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4705BCA-78DE-A2AB-2B22-0ECFC1FACD7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885C4F-A3E7-80A8-D456-86C2973D5018}"/>
              </a:ext>
            </a:extLst>
          </p:cNvPr>
          <p:cNvSpPr>
            <a:spLocks noGrp="1"/>
          </p:cNvSpPr>
          <p:nvPr>
            <p:ph type="dt" sz="half" idx="10"/>
          </p:nvPr>
        </p:nvSpPr>
        <p:spPr/>
        <p:txBody>
          <a:bodyPr/>
          <a:lstStyle/>
          <a:p>
            <a:fld id="{4381E373-2CC3-4991-A754-9A16FF33A6F4}" type="datetimeFigureOut">
              <a:rPr lang="en-US" smtClean="0"/>
              <a:t>10/9/2024</a:t>
            </a:fld>
            <a:endParaRPr lang="en-US"/>
          </a:p>
        </p:txBody>
      </p:sp>
      <p:sp>
        <p:nvSpPr>
          <p:cNvPr id="5" name="Footer Placeholder 4">
            <a:extLst>
              <a:ext uri="{FF2B5EF4-FFF2-40B4-BE49-F238E27FC236}">
                <a16:creationId xmlns:a16="http://schemas.microsoft.com/office/drawing/2014/main" id="{ED4065D8-D409-21F0-AD5F-0DC4353F5C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3678FE-9E6E-BF30-8D27-FC78D42801FC}"/>
              </a:ext>
            </a:extLst>
          </p:cNvPr>
          <p:cNvSpPr>
            <a:spLocks noGrp="1"/>
          </p:cNvSpPr>
          <p:nvPr>
            <p:ph type="sldNum" sz="quarter" idx="12"/>
          </p:nvPr>
        </p:nvSpPr>
        <p:spPr/>
        <p:txBody>
          <a:bodyPr/>
          <a:lstStyle/>
          <a:p>
            <a:fld id="{BDE31E3D-5EA4-4BBE-9706-1B77CD03FD22}" type="slidenum">
              <a:rPr lang="en-US" smtClean="0"/>
              <a:t>‹#›</a:t>
            </a:fld>
            <a:endParaRPr lang="en-US"/>
          </a:p>
        </p:txBody>
      </p:sp>
    </p:spTree>
    <p:extLst>
      <p:ext uri="{BB962C8B-B14F-4D97-AF65-F5344CB8AC3E}">
        <p14:creationId xmlns:p14="http://schemas.microsoft.com/office/powerpoint/2010/main" val="4081635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79EAB-CC79-759D-3719-088A068D0EC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047921-9B4A-3AC7-16CC-4E9F5951D36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D0DBB2-12D2-3F22-973D-AF0DC1149435}"/>
              </a:ext>
            </a:extLst>
          </p:cNvPr>
          <p:cNvSpPr>
            <a:spLocks noGrp="1"/>
          </p:cNvSpPr>
          <p:nvPr>
            <p:ph type="dt" sz="half" idx="10"/>
          </p:nvPr>
        </p:nvSpPr>
        <p:spPr/>
        <p:txBody>
          <a:bodyPr/>
          <a:lstStyle/>
          <a:p>
            <a:fld id="{4381E373-2CC3-4991-A754-9A16FF33A6F4}" type="datetimeFigureOut">
              <a:rPr lang="en-US" smtClean="0"/>
              <a:t>10/9/2024</a:t>
            </a:fld>
            <a:endParaRPr lang="en-US"/>
          </a:p>
        </p:txBody>
      </p:sp>
      <p:sp>
        <p:nvSpPr>
          <p:cNvPr id="5" name="Footer Placeholder 4">
            <a:extLst>
              <a:ext uri="{FF2B5EF4-FFF2-40B4-BE49-F238E27FC236}">
                <a16:creationId xmlns:a16="http://schemas.microsoft.com/office/drawing/2014/main" id="{B1D33566-F99D-1572-8878-A36AB98AA4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4D9434-A84B-2F10-3EE7-125FA80E808C}"/>
              </a:ext>
            </a:extLst>
          </p:cNvPr>
          <p:cNvSpPr>
            <a:spLocks noGrp="1"/>
          </p:cNvSpPr>
          <p:nvPr>
            <p:ph type="sldNum" sz="quarter" idx="12"/>
          </p:nvPr>
        </p:nvSpPr>
        <p:spPr/>
        <p:txBody>
          <a:bodyPr/>
          <a:lstStyle/>
          <a:p>
            <a:fld id="{BDE31E3D-5EA4-4BBE-9706-1B77CD03FD22}" type="slidenum">
              <a:rPr lang="en-US" smtClean="0"/>
              <a:t>‹#›</a:t>
            </a:fld>
            <a:endParaRPr lang="en-US"/>
          </a:p>
        </p:txBody>
      </p:sp>
    </p:spTree>
    <p:extLst>
      <p:ext uri="{BB962C8B-B14F-4D97-AF65-F5344CB8AC3E}">
        <p14:creationId xmlns:p14="http://schemas.microsoft.com/office/powerpoint/2010/main" val="22032807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D65EC-7C32-7A42-D376-B9329C32B6A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34DBE9C-0316-01A2-9FBA-AB737275A9A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BA199A8-1054-4951-4390-D71D5C5757E6}"/>
              </a:ext>
            </a:extLst>
          </p:cNvPr>
          <p:cNvSpPr>
            <a:spLocks noGrp="1"/>
          </p:cNvSpPr>
          <p:nvPr>
            <p:ph type="dt" sz="half" idx="10"/>
          </p:nvPr>
        </p:nvSpPr>
        <p:spPr/>
        <p:txBody>
          <a:bodyPr/>
          <a:lstStyle/>
          <a:p>
            <a:fld id="{4381E373-2CC3-4991-A754-9A16FF33A6F4}" type="datetimeFigureOut">
              <a:rPr lang="en-US" smtClean="0"/>
              <a:t>10/9/2024</a:t>
            </a:fld>
            <a:endParaRPr lang="en-US"/>
          </a:p>
        </p:txBody>
      </p:sp>
      <p:sp>
        <p:nvSpPr>
          <p:cNvPr id="5" name="Footer Placeholder 4">
            <a:extLst>
              <a:ext uri="{FF2B5EF4-FFF2-40B4-BE49-F238E27FC236}">
                <a16:creationId xmlns:a16="http://schemas.microsoft.com/office/drawing/2014/main" id="{E2D47198-F6B5-2116-52C1-AB391F68CD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6F7154-C8F3-34FB-B983-4EDC5B81EA1E}"/>
              </a:ext>
            </a:extLst>
          </p:cNvPr>
          <p:cNvSpPr>
            <a:spLocks noGrp="1"/>
          </p:cNvSpPr>
          <p:nvPr>
            <p:ph type="sldNum" sz="quarter" idx="12"/>
          </p:nvPr>
        </p:nvSpPr>
        <p:spPr/>
        <p:txBody>
          <a:bodyPr/>
          <a:lstStyle/>
          <a:p>
            <a:fld id="{BDE31E3D-5EA4-4BBE-9706-1B77CD03FD22}" type="slidenum">
              <a:rPr lang="en-US" smtClean="0"/>
              <a:t>‹#›</a:t>
            </a:fld>
            <a:endParaRPr lang="en-US"/>
          </a:p>
        </p:txBody>
      </p:sp>
    </p:spTree>
    <p:extLst>
      <p:ext uri="{BB962C8B-B14F-4D97-AF65-F5344CB8AC3E}">
        <p14:creationId xmlns:p14="http://schemas.microsoft.com/office/powerpoint/2010/main" val="7795880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DE216-F3B7-2A3B-89FE-167DFA0DA8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11C51F-DAD9-83F8-92B2-13AE5108D2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594A36B-491F-7C06-B2F2-675D952EDAE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FDD4983-81E0-48C6-AF0B-7EFB98388471}"/>
              </a:ext>
            </a:extLst>
          </p:cNvPr>
          <p:cNvSpPr>
            <a:spLocks noGrp="1"/>
          </p:cNvSpPr>
          <p:nvPr>
            <p:ph type="dt" sz="half" idx="10"/>
          </p:nvPr>
        </p:nvSpPr>
        <p:spPr/>
        <p:txBody>
          <a:bodyPr/>
          <a:lstStyle/>
          <a:p>
            <a:fld id="{4381E373-2CC3-4991-A754-9A16FF33A6F4}" type="datetimeFigureOut">
              <a:rPr lang="en-US" smtClean="0"/>
              <a:t>10/9/2024</a:t>
            </a:fld>
            <a:endParaRPr lang="en-US"/>
          </a:p>
        </p:txBody>
      </p:sp>
      <p:sp>
        <p:nvSpPr>
          <p:cNvPr id="6" name="Footer Placeholder 5">
            <a:extLst>
              <a:ext uri="{FF2B5EF4-FFF2-40B4-BE49-F238E27FC236}">
                <a16:creationId xmlns:a16="http://schemas.microsoft.com/office/drawing/2014/main" id="{B32871A5-DFE0-A438-FB21-BCE72D26B4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DE4776-1266-F5B5-FAE0-1835CC3EBF5E}"/>
              </a:ext>
            </a:extLst>
          </p:cNvPr>
          <p:cNvSpPr>
            <a:spLocks noGrp="1"/>
          </p:cNvSpPr>
          <p:nvPr>
            <p:ph type="sldNum" sz="quarter" idx="12"/>
          </p:nvPr>
        </p:nvSpPr>
        <p:spPr/>
        <p:txBody>
          <a:bodyPr/>
          <a:lstStyle/>
          <a:p>
            <a:fld id="{BDE31E3D-5EA4-4BBE-9706-1B77CD03FD22}" type="slidenum">
              <a:rPr lang="en-US" smtClean="0"/>
              <a:t>‹#›</a:t>
            </a:fld>
            <a:endParaRPr lang="en-US"/>
          </a:p>
        </p:txBody>
      </p:sp>
    </p:spTree>
    <p:extLst>
      <p:ext uri="{BB962C8B-B14F-4D97-AF65-F5344CB8AC3E}">
        <p14:creationId xmlns:p14="http://schemas.microsoft.com/office/powerpoint/2010/main" val="22739237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0C662-8CB7-8A6C-89ED-BD68F769874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57D62EF-E104-8A4E-7E63-AD6B1BB76D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3F3825A-6131-DC5B-2E62-1A0E4C6E90A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01A9EE4-D1C3-20CE-625A-AA8C03AFD23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A543DF9-12D1-DD99-1E55-ABD59DA35A5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C7FFA95-53EB-756D-F286-96256331436C}"/>
              </a:ext>
            </a:extLst>
          </p:cNvPr>
          <p:cNvSpPr>
            <a:spLocks noGrp="1"/>
          </p:cNvSpPr>
          <p:nvPr>
            <p:ph type="dt" sz="half" idx="10"/>
          </p:nvPr>
        </p:nvSpPr>
        <p:spPr/>
        <p:txBody>
          <a:bodyPr/>
          <a:lstStyle/>
          <a:p>
            <a:fld id="{4381E373-2CC3-4991-A754-9A16FF33A6F4}" type="datetimeFigureOut">
              <a:rPr lang="en-US" smtClean="0"/>
              <a:t>10/9/2024</a:t>
            </a:fld>
            <a:endParaRPr lang="en-US"/>
          </a:p>
        </p:txBody>
      </p:sp>
      <p:sp>
        <p:nvSpPr>
          <p:cNvPr id="8" name="Footer Placeholder 7">
            <a:extLst>
              <a:ext uri="{FF2B5EF4-FFF2-40B4-BE49-F238E27FC236}">
                <a16:creationId xmlns:a16="http://schemas.microsoft.com/office/drawing/2014/main" id="{1B4B5B96-7751-78A7-DBD8-D9B75E85965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EEA2701-C9B9-17BE-F6AF-3146A899820D}"/>
              </a:ext>
            </a:extLst>
          </p:cNvPr>
          <p:cNvSpPr>
            <a:spLocks noGrp="1"/>
          </p:cNvSpPr>
          <p:nvPr>
            <p:ph type="sldNum" sz="quarter" idx="12"/>
          </p:nvPr>
        </p:nvSpPr>
        <p:spPr/>
        <p:txBody>
          <a:bodyPr/>
          <a:lstStyle/>
          <a:p>
            <a:fld id="{BDE31E3D-5EA4-4BBE-9706-1B77CD03FD22}" type="slidenum">
              <a:rPr lang="en-US" smtClean="0"/>
              <a:t>‹#›</a:t>
            </a:fld>
            <a:endParaRPr lang="en-US"/>
          </a:p>
        </p:txBody>
      </p:sp>
    </p:spTree>
    <p:extLst>
      <p:ext uri="{BB962C8B-B14F-4D97-AF65-F5344CB8AC3E}">
        <p14:creationId xmlns:p14="http://schemas.microsoft.com/office/powerpoint/2010/main" val="41410950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F6DC6-E8D0-D7D5-0CBD-C7CF43A8F9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CAD9424-FECF-1789-CD2D-6DEEE3FA6930}"/>
              </a:ext>
            </a:extLst>
          </p:cNvPr>
          <p:cNvSpPr>
            <a:spLocks noGrp="1"/>
          </p:cNvSpPr>
          <p:nvPr>
            <p:ph type="dt" sz="half" idx="10"/>
          </p:nvPr>
        </p:nvSpPr>
        <p:spPr/>
        <p:txBody>
          <a:bodyPr/>
          <a:lstStyle/>
          <a:p>
            <a:fld id="{4381E373-2CC3-4991-A754-9A16FF33A6F4}" type="datetimeFigureOut">
              <a:rPr lang="en-US" smtClean="0"/>
              <a:t>10/9/2024</a:t>
            </a:fld>
            <a:endParaRPr lang="en-US"/>
          </a:p>
        </p:txBody>
      </p:sp>
      <p:sp>
        <p:nvSpPr>
          <p:cNvPr id="4" name="Footer Placeholder 3">
            <a:extLst>
              <a:ext uri="{FF2B5EF4-FFF2-40B4-BE49-F238E27FC236}">
                <a16:creationId xmlns:a16="http://schemas.microsoft.com/office/drawing/2014/main" id="{5D6973DC-E772-AEAA-077A-5AFAED8249E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7B29464-514D-29AD-2408-DED5E9A38CF6}"/>
              </a:ext>
            </a:extLst>
          </p:cNvPr>
          <p:cNvSpPr>
            <a:spLocks noGrp="1"/>
          </p:cNvSpPr>
          <p:nvPr>
            <p:ph type="sldNum" sz="quarter" idx="12"/>
          </p:nvPr>
        </p:nvSpPr>
        <p:spPr/>
        <p:txBody>
          <a:bodyPr/>
          <a:lstStyle/>
          <a:p>
            <a:fld id="{BDE31E3D-5EA4-4BBE-9706-1B77CD03FD22}" type="slidenum">
              <a:rPr lang="en-US" smtClean="0"/>
              <a:t>‹#›</a:t>
            </a:fld>
            <a:endParaRPr lang="en-US"/>
          </a:p>
        </p:txBody>
      </p:sp>
    </p:spTree>
    <p:extLst>
      <p:ext uri="{BB962C8B-B14F-4D97-AF65-F5344CB8AC3E}">
        <p14:creationId xmlns:p14="http://schemas.microsoft.com/office/powerpoint/2010/main" val="1123769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A64B4E-F114-F95B-803F-C81140D98800}"/>
              </a:ext>
            </a:extLst>
          </p:cNvPr>
          <p:cNvSpPr>
            <a:spLocks noGrp="1"/>
          </p:cNvSpPr>
          <p:nvPr>
            <p:ph type="dt" sz="half" idx="10"/>
          </p:nvPr>
        </p:nvSpPr>
        <p:spPr/>
        <p:txBody>
          <a:bodyPr/>
          <a:lstStyle/>
          <a:p>
            <a:fld id="{4381E373-2CC3-4991-A754-9A16FF33A6F4}" type="datetimeFigureOut">
              <a:rPr lang="en-US" smtClean="0"/>
              <a:t>10/9/2024</a:t>
            </a:fld>
            <a:endParaRPr lang="en-US"/>
          </a:p>
        </p:txBody>
      </p:sp>
      <p:sp>
        <p:nvSpPr>
          <p:cNvPr id="3" name="Footer Placeholder 2">
            <a:extLst>
              <a:ext uri="{FF2B5EF4-FFF2-40B4-BE49-F238E27FC236}">
                <a16:creationId xmlns:a16="http://schemas.microsoft.com/office/drawing/2014/main" id="{A486C8C8-D7E6-0BA3-7B19-750BFB1918D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B98640E-D39E-6CD0-8F4A-CA9D49D398F1}"/>
              </a:ext>
            </a:extLst>
          </p:cNvPr>
          <p:cNvSpPr>
            <a:spLocks noGrp="1"/>
          </p:cNvSpPr>
          <p:nvPr>
            <p:ph type="sldNum" sz="quarter" idx="12"/>
          </p:nvPr>
        </p:nvSpPr>
        <p:spPr/>
        <p:txBody>
          <a:bodyPr/>
          <a:lstStyle/>
          <a:p>
            <a:fld id="{BDE31E3D-5EA4-4BBE-9706-1B77CD03FD22}" type="slidenum">
              <a:rPr lang="en-US" smtClean="0"/>
              <a:t>‹#›</a:t>
            </a:fld>
            <a:endParaRPr lang="en-US"/>
          </a:p>
        </p:txBody>
      </p:sp>
    </p:spTree>
    <p:extLst>
      <p:ext uri="{BB962C8B-B14F-4D97-AF65-F5344CB8AC3E}">
        <p14:creationId xmlns:p14="http://schemas.microsoft.com/office/powerpoint/2010/main" val="498817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21F02-D2E3-9B80-DF1A-D790ED2082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C2C9EF2-BDD6-7835-98E6-B176E77E97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6E91CA3-59FC-3D75-6A9C-00E1925B44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F773D1-B191-5D0C-6843-793715644C71}"/>
              </a:ext>
            </a:extLst>
          </p:cNvPr>
          <p:cNvSpPr>
            <a:spLocks noGrp="1"/>
          </p:cNvSpPr>
          <p:nvPr>
            <p:ph type="dt" sz="half" idx="10"/>
          </p:nvPr>
        </p:nvSpPr>
        <p:spPr/>
        <p:txBody>
          <a:bodyPr/>
          <a:lstStyle/>
          <a:p>
            <a:fld id="{4381E373-2CC3-4991-A754-9A16FF33A6F4}" type="datetimeFigureOut">
              <a:rPr lang="en-US" smtClean="0"/>
              <a:t>10/9/2024</a:t>
            </a:fld>
            <a:endParaRPr lang="en-US"/>
          </a:p>
        </p:txBody>
      </p:sp>
      <p:sp>
        <p:nvSpPr>
          <p:cNvPr id="6" name="Footer Placeholder 5">
            <a:extLst>
              <a:ext uri="{FF2B5EF4-FFF2-40B4-BE49-F238E27FC236}">
                <a16:creationId xmlns:a16="http://schemas.microsoft.com/office/drawing/2014/main" id="{D71724A7-9437-E8C9-7B36-FAFE1023B5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1807AD-14DA-D59D-1A1E-C16607771F13}"/>
              </a:ext>
            </a:extLst>
          </p:cNvPr>
          <p:cNvSpPr>
            <a:spLocks noGrp="1"/>
          </p:cNvSpPr>
          <p:nvPr>
            <p:ph type="sldNum" sz="quarter" idx="12"/>
          </p:nvPr>
        </p:nvSpPr>
        <p:spPr/>
        <p:txBody>
          <a:bodyPr/>
          <a:lstStyle/>
          <a:p>
            <a:fld id="{BDE31E3D-5EA4-4BBE-9706-1B77CD03FD22}" type="slidenum">
              <a:rPr lang="en-US" smtClean="0"/>
              <a:t>‹#›</a:t>
            </a:fld>
            <a:endParaRPr lang="en-US"/>
          </a:p>
        </p:txBody>
      </p:sp>
    </p:spTree>
    <p:extLst>
      <p:ext uri="{BB962C8B-B14F-4D97-AF65-F5344CB8AC3E}">
        <p14:creationId xmlns:p14="http://schemas.microsoft.com/office/powerpoint/2010/main" val="1431796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0DAB6-16BB-68F2-7501-B280F6A004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6A4B10B-27D6-3C8A-6310-A053D45F614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0ACDB0-2858-5C9C-C61C-07549BF6E1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18754A-1B15-DBE5-FFBC-51725C31587E}"/>
              </a:ext>
            </a:extLst>
          </p:cNvPr>
          <p:cNvSpPr>
            <a:spLocks noGrp="1"/>
          </p:cNvSpPr>
          <p:nvPr>
            <p:ph type="dt" sz="half" idx="10"/>
          </p:nvPr>
        </p:nvSpPr>
        <p:spPr/>
        <p:txBody>
          <a:bodyPr/>
          <a:lstStyle/>
          <a:p>
            <a:fld id="{4381E373-2CC3-4991-A754-9A16FF33A6F4}" type="datetimeFigureOut">
              <a:rPr lang="en-US" smtClean="0"/>
              <a:t>10/9/2024</a:t>
            </a:fld>
            <a:endParaRPr lang="en-US"/>
          </a:p>
        </p:txBody>
      </p:sp>
      <p:sp>
        <p:nvSpPr>
          <p:cNvPr id="6" name="Footer Placeholder 5">
            <a:extLst>
              <a:ext uri="{FF2B5EF4-FFF2-40B4-BE49-F238E27FC236}">
                <a16:creationId xmlns:a16="http://schemas.microsoft.com/office/drawing/2014/main" id="{78CF344F-79BA-FE4E-7D4C-F088591A3F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82A45B-A2D0-6B94-2E4D-EE4BEE68B7B8}"/>
              </a:ext>
            </a:extLst>
          </p:cNvPr>
          <p:cNvSpPr>
            <a:spLocks noGrp="1"/>
          </p:cNvSpPr>
          <p:nvPr>
            <p:ph type="sldNum" sz="quarter" idx="12"/>
          </p:nvPr>
        </p:nvSpPr>
        <p:spPr/>
        <p:txBody>
          <a:bodyPr/>
          <a:lstStyle/>
          <a:p>
            <a:fld id="{BDE31E3D-5EA4-4BBE-9706-1B77CD03FD22}" type="slidenum">
              <a:rPr lang="en-US" smtClean="0"/>
              <a:t>‹#›</a:t>
            </a:fld>
            <a:endParaRPr lang="en-US"/>
          </a:p>
        </p:txBody>
      </p:sp>
    </p:spTree>
    <p:extLst>
      <p:ext uri="{BB962C8B-B14F-4D97-AF65-F5344CB8AC3E}">
        <p14:creationId xmlns:p14="http://schemas.microsoft.com/office/powerpoint/2010/main" val="691694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7CCC34-8F10-E1CD-8731-CDD240B72BD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D2A5479-A064-0D46-EEFE-17ABA95748C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A70B3B-4CB1-9E98-D7A6-26929BA9A5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81E373-2CC3-4991-A754-9A16FF33A6F4}" type="datetimeFigureOut">
              <a:rPr lang="en-US" smtClean="0"/>
              <a:t>10/9/2024</a:t>
            </a:fld>
            <a:endParaRPr lang="en-US"/>
          </a:p>
        </p:txBody>
      </p:sp>
      <p:sp>
        <p:nvSpPr>
          <p:cNvPr id="5" name="Footer Placeholder 4">
            <a:extLst>
              <a:ext uri="{FF2B5EF4-FFF2-40B4-BE49-F238E27FC236}">
                <a16:creationId xmlns:a16="http://schemas.microsoft.com/office/drawing/2014/main" id="{C68ACFE0-5CF9-F570-371B-61358C72D94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CC85FFA-A58C-9878-D46B-89F6C8A82E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E31E3D-5EA4-4BBE-9706-1B77CD03FD22}" type="slidenum">
              <a:rPr lang="en-US" smtClean="0"/>
              <a:t>‹#›</a:t>
            </a:fld>
            <a:endParaRPr lang="en-US"/>
          </a:p>
        </p:txBody>
      </p:sp>
    </p:spTree>
    <p:extLst>
      <p:ext uri="{BB962C8B-B14F-4D97-AF65-F5344CB8AC3E}">
        <p14:creationId xmlns:p14="http://schemas.microsoft.com/office/powerpoint/2010/main" val="20005825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6000" r="-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68E5C-6F96-6D8E-2D91-14817CB2FC0E}"/>
              </a:ext>
            </a:extLst>
          </p:cNvPr>
          <p:cNvSpPr>
            <a:spLocks noGrp="1"/>
          </p:cNvSpPr>
          <p:nvPr>
            <p:ph type="ctrTitle"/>
          </p:nvPr>
        </p:nvSpPr>
        <p:spPr>
          <a:xfrm>
            <a:off x="0" y="3028445"/>
            <a:ext cx="12192000" cy="801109"/>
          </a:xfrm>
        </p:spPr>
        <p:txBody>
          <a:bodyPr>
            <a:noAutofit/>
          </a:bodyPr>
          <a:lstStyle/>
          <a:p>
            <a:r>
              <a:rPr lang="en-US" sz="5500" b="1" dirty="0" err="1">
                <a:solidFill>
                  <a:schemeClr val="bg1"/>
                </a:solidFill>
                <a:effectLst>
                  <a:glow rad="431800">
                    <a:schemeClr val="tx1">
                      <a:alpha val="66000"/>
                    </a:schemeClr>
                  </a:glow>
                </a:effectLst>
                <a:latin typeface="Dune Rise" panose="02000503000000000000" pitchFamily="50" charset="0"/>
              </a:rPr>
              <a:t>TeCH</a:t>
            </a:r>
            <a:r>
              <a:rPr lang="en-US" sz="5500" b="1" dirty="0">
                <a:solidFill>
                  <a:schemeClr val="bg1"/>
                </a:solidFill>
                <a:effectLst>
                  <a:glow rad="431800">
                    <a:schemeClr val="tx1">
                      <a:alpha val="66000"/>
                    </a:schemeClr>
                  </a:glow>
                </a:effectLst>
                <a:latin typeface="Dune Rise" panose="02000503000000000000" pitchFamily="50" charset="0"/>
              </a:rPr>
              <a:t> ON </a:t>
            </a:r>
            <a:r>
              <a:rPr lang="en-US" sz="5500" b="1" dirty="0" err="1">
                <a:solidFill>
                  <a:schemeClr val="bg1"/>
                </a:solidFill>
                <a:effectLst>
                  <a:glow rad="431800">
                    <a:schemeClr val="tx1">
                      <a:alpha val="66000"/>
                    </a:schemeClr>
                  </a:glow>
                </a:effectLst>
                <a:latin typeface="Dune Rise" panose="02000503000000000000" pitchFamily="50" charset="0"/>
              </a:rPr>
              <a:t>FIRe</a:t>
            </a:r>
            <a:endParaRPr lang="en-US" sz="5500" b="1" dirty="0">
              <a:solidFill>
                <a:schemeClr val="bg1"/>
              </a:solidFill>
              <a:effectLst>
                <a:glow rad="431800">
                  <a:schemeClr val="tx1">
                    <a:alpha val="66000"/>
                  </a:schemeClr>
                </a:glow>
              </a:effectLst>
              <a:latin typeface="Dune Rise" panose="02000503000000000000" pitchFamily="50" charset="0"/>
            </a:endParaRPr>
          </a:p>
        </p:txBody>
      </p:sp>
    </p:spTree>
    <p:extLst>
      <p:ext uri="{BB962C8B-B14F-4D97-AF65-F5344CB8AC3E}">
        <p14:creationId xmlns:p14="http://schemas.microsoft.com/office/powerpoint/2010/main" val="21786965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400" b="1" dirty="0" err="1">
                <a:solidFill>
                  <a:schemeClr val="bg1"/>
                </a:solidFill>
                <a:effectLst>
                  <a:glow rad="431800">
                    <a:schemeClr val="tx1">
                      <a:alpha val="66000"/>
                    </a:schemeClr>
                  </a:glow>
                </a:effectLst>
                <a:latin typeface="Dune Rise" panose="02000503000000000000" pitchFamily="50" charset="0"/>
              </a:rPr>
              <a:t>PrOmpt</a:t>
            </a:r>
            <a:r>
              <a:rPr lang="en-US" sz="2400" b="1" dirty="0">
                <a:solidFill>
                  <a:schemeClr val="bg1"/>
                </a:solidFill>
                <a:effectLst>
                  <a:glow rad="431800">
                    <a:schemeClr val="tx1">
                      <a:alpha val="66000"/>
                    </a:schemeClr>
                  </a:glow>
                </a:effectLst>
                <a:latin typeface="Dune Rise" panose="02000503000000000000" pitchFamily="50" charset="0"/>
              </a:rPr>
              <a:t> engineering</a:t>
            </a:r>
          </a:p>
        </p:txBody>
      </p:sp>
      <p:sp>
        <p:nvSpPr>
          <p:cNvPr id="2" name="TextBox 1">
            <a:extLst>
              <a:ext uri="{FF2B5EF4-FFF2-40B4-BE49-F238E27FC236}">
                <a16:creationId xmlns:a16="http://schemas.microsoft.com/office/drawing/2014/main" id="{690C9558-4784-701C-3C11-B8B8672E59CB}"/>
              </a:ext>
            </a:extLst>
          </p:cNvPr>
          <p:cNvSpPr txBox="1"/>
          <p:nvPr/>
        </p:nvSpPr>
        <p:spPr>
          <a:xfrm>
            <a:off x="273390" y="852744"/>
            <a:ext cx="7991836" cy="5016758"/>
          </a:xfrm>
          <a:prstGeom prst="rect">
            <a:avLst/>
          </a:prstGeom>
          <a:noFill/>
        </p:spPr>
        <p:txBody>
          <a:bodyPr wrap="square" rtlCol="0">
            <a:spAutoFit/>
          </a:bodyPr>
          <a:lstStyle/>
          <a:p>
            <a:pPr marL="1028700" lvl="1" indent="-571500">
              <a:buFont typeface="Arial" panose="020B0604020202020204" pitchFamily="34" charset="0"/>
              <a:buChar char="•"/>
            </a:pPr>
            <a:r>
              <a:rPr lang="en-US" sz="2000" b="1" dirty="0"/>
              <a:t>Zero-Shot Prompting:</a:t>
            </a:r>
            <a:r>
              <a:rPr lang="en-US" sz="2000" dirty="0"/>
              <a:t> Providing a task without prior examples, relying on the model's pre-existing knowledge.</a:t>
            </a:r>
          </a:p>
          <a:p>
            <a:pPr marL="1028700" lvl="1" indent="-571500">
              <a:buFont typeface="Arial" panose="020B0604020202020204" pitchFamily="34" charset="0"/>
              <a:buChar char="•"/>
            </a:pPr>
            <a:r>
              <a:rPr lang="en-US" sz="2000" b="1" dirty="0"/>
              <a:t>One-Shot Prompting: </a:t>
            </a:r>
            <a:r>
              <a:rPr lang="en-US" sz="2000" dirty="0"/>
              <a:t>Giving the model one example before the actual task to guide its response.</a:t>
            </a:r>
          </a:p>
          <a:p>
            <a:pPr marL="1028700" lvl="1" indent="-571500">
              <a:buFont typeface="Arial" panose="020B0604020202020204" pitchFamily="34" charset="0"/>
              <a:buChar char="•"/>
            </a:pPr>
            <a:r>
              <a:rPr lang="en-US" sz="2000" b="1" dirty="0"/>
              <a:t>Few-Shot Prompting:</a:t>
            </a:r>
            <a:r>
              <a:rPr lang="en-US" sz="2000" dirty="0"/>
              <a:t> Supplying a few examples before the actual task to help the model understand the desired output.</a:t>
            </a:r>
          </a:p>
          <a:p>
            <a:pPr marL="1028700" lvl="1" indent="-571500">
              <a:buFont typeface="Arial" panose="020B0604020202020204" pitchFamily="34" charset="0"/>
              <a:buChar char="•"/>
            </a:pPr>
            <a:r>
              <a:rPr lang="en-US" sz="2000" b="1" dirty="0"/>
              <a:t>Chain-of-Thought Prompting:</a:t>
            </a:r>
            <a:r>
              <a:rPr lang="en-US" sz="2000" dirty="0"/>
              <a:t> Breaking down complex tasks into intermediate steps to guide the model to a solution.</a:t>
            </a:r>
          </a:p>
          <a:p>
            <a:pPr marL="1028700" lvl="1" indent="-571500">
              <a:buFont typeface="Arial" panose="020B0604020202020204" pitchFamily="34" charset="0"/>
              <a:buChar char="•"/>
            </a:pPr>
            <a:r>
              <a:rPr lang="en-US" sz="2000" b="1" dirty="0"/>
              <a:t>Self-Improving Prompt:</a:t>
            </a:r>
            <a:r>
              <a:rPr lang="en-US" sz="2000" dirty="0"/>
              <a:t> Allowing the model to reflect on and iteratively refine its own responses.</a:t>
            </a:r>
          </a:p>
          <a:p>
            <a:pPr marL="1028700" lvl="1" indent="-571500">
              <a:buFont typeface="Arial" panose="020B0604020202020204" pitchFamily="34" charset="0"/>
              <a:buChar char="•"/>
            </a:pPr>
            <a:r>
              <a:rPr lang="en-US" sz="2000" b="1" dirty="0"/>
              <a:t>Instruction-Based Prompting:</a:t>
            </a:r>
            <a:r>
              <a:rPr lang="en-US" sz="2000" dirty="0"/>
              <a:t> Using clear and direct instructions to specify the task, format, tone, or content.</a:t>
            </a:r>
          </a:p>
          <a:p>
            <a:pPr marL="1028700" lvl="1" indent="-571500">
              <a:buFont typeface="Arial" panose="020B0604020202020204" pitchFamily="34" charset="0"/>
              <a:buChar char="•"/>
            </a:pPr>
            <a:r>
              <a:rPr lang="en-US" sz="2000" b="1" dirty="0"/>
              <a:t>Analogical Reasoning Prompt:</a:t>
            </a:r>
            <a:r>
              <a:rPr lang="en-US" sz="2000" dirty="0"/>
              <a:t> Leveraging analogies to help the model draw parallels and approach new tasks.</a:t>
            </a:r>
          </a:p>
          <a:p>
            <a:pPr marL="1028700" lvl="1" indent="-571500">
              <a:buFont typeface="Arial" panose="020B0604020202020204" pitchFamily="34" charset="0"/>
              <a:buChar char="•"/>
            </a:pPr>
            <a:r>
              <a:rPr lang="en-US" sz="2000" b="1" dirty="0"/>
              <a:t>Hybrid Prompting:</a:t>
            </a:r>
            <a:r>
              <a:rPr lang="en-US" sz="2000" dirty="0"/>
              <a:t> Combining elements from various prompting techniques for complex or nuanced tasks.</a:t>
            </a:r>
          </a:p>
        </p:txBody>
      </p:sp>
    </p:spTree>
    <p:extLst>
      <p:ext uri="{BB962C8B-B14F-4D97-AF65-F5344CB8AC3E}">
        <p14:creationId xmlns:p14="http://schemas.microsoft.com/office/powerpoint/2010/main" val="6662488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400" b="1" dirty="0" err="1">
                <a:solidFill>
                  <a:schemeClr val="bg1"/>
                </a:solidFill>
                <a:effectLst>
                  <a:glow rad="431800">
                    <a:schemeClr val="tx1">
                      <a:alpha val="66000"/>
                    </a:schemeClr>
                  </a:glow>
                </a:effectLst>
                <a:latin typeface="Dune Rise" panose="02000503000000000000" pitchFamily="50" charset="0"/>
              </a:rPr>
              <a:t>PrOmpt</a:t>
            </a:r>
            <a:r>
              <a:rPr lang="en-US" sz="2400" b="1" dirty="0">
                <a:solidFill>
                  <a:schemeClr val="bg1"/>
                </a:solidFill>
                <a:effectLst>
                  <a:glow rad="431800">
                    <a:schemeClr val="tx1">
                      <a:alpha val="66000"/>
                    </a:schemeClr>
                  </a:glow>
                </a:effectLst>
                <a:latin typeface="Dune Rise" panose="02000503000000000000" pitchFamily="50" charset="0"/>
              </a:rPr>
              <a:t> engineering</a:t>
            </a:r>
          </a:p>
        </p:txBody>
      </p:sp>
      <p:sp>
        <p:nvSpPr>
          <p:cNvPr id="2" name="TextBox 1">
            <a:extLst>
              <a:ext uri="{FF2B5EF4-FFF2-40B4-BE49-F238E27FC236}">
                <a16:creationId xmlns:a16="http://schemas.microsoft.com/office/drawing/2014/main" id="{690C9558-4784-701C-3C11-B8B8672E59CB}"/>
              </a:ext>
            </a:extLst>
          </p:cNvPr>
          <p:cNvSpPr txBox="1"/>
          <p:nvPr/>
        </p:nvSpPr>
        <p:spPr>
          <a:xfrm>
            <a:off x="273390" y="852744"/>
            <a:ext cx="7991836" cy="5509200"/>
          </a:xfrm>
          <a:prstGeom prst="rect">
            <a:avLst/>
          </a:prstGeom>
          <a:noFill/>
        </p:spPr>
        <p:txBody>
          <a:bodyPr wrap="square" rtlCol="0">
            <a:spAutoFit/>
          </a:bodyPr>
          <a:lstStyle/>
          <a:p>
            <a:pPr lvl="1"/>
            <a:r>
              <a:rPr lang="en-US" sz="3200" b="1" dirty="0"/>
              <a:t>Zero-Shot Prompting:</a:t>
            </a:r>
            <a:r>
              <a:rPr lang="en-US" sz="3200" dirty="0"/>
              <a:t> Providing a task without prior examples, relying on the model's pre-existing knowledge.</a:t>
            </a:r>
          </a:p>
          <a:p>
            <a:pPr marL="1028700" lvl="1" indent="-571500">
              <a:buFont typeface="Arial" panose="020B0604020202020204" pitchFamily="34" charset="0"/>
              <a:buChar char="•"/>
            </a:pPr>
            <a:endParaRPr lang="en-US" sz="3200" dirty="0"/>
          </a:p>
          <a:p>
            <a:pPr marL="1028700" lvl="1" indent="-571500">
              <a:buFont typeface="Arial" panose="020B0604020202020204" pitchFamily="34" charset="0"/>
              <a:buChar char="•"/>
            </a:pPr>
            <a:r>
              <a:rPr lang="en-US" sz="3200" dirty="0"/>
              <a:t>“Write a poem about a robot who dreams of becoming a gardener.”</a:t>
            </a:r>
          </a:p>
          <a:p>
            <a:pPr marL="1028700" lvl="1" indent="-571500">
              <a:buFont typeface="Arial" panose="020B0604020202020204" pitchFamily="34" charset="0"/>
              <a:buChar char="•"/>
            </a:pPr>
            <a:r>
              <a:rPr lang="en-US" sz="3200" dirty="0"/>
              <a:t>“Explain quantum entanglement in simple terms.”</a:t>
            </a:r>
          </a:p>
          <a:p>
            <a:pPr marL="1028700" lvl="1" indent="-571500">
              <a:buFont typeface="Arial" panose="020B0604020202020204" pitchFamily="34" charset="0"/>
              <a:buChar char="•"/>
            </a:pPr>
            <a:r>
              <a:rPr lang="en-US" sz="3200" dirty="0"/>
              <a:t>“Compose a persuasive essay arguing for the ethical implications of artificial intelligence.”</a:t>
            </a:r>
          </a:p>
        </p:txBody>
      </p:sp>
    </p:spTree>
    <p:extLst>
      <p:ext uri="{BB962C8B-B14F-4D97-AF65-F5344CB8AC3E}">
        <p14:creationId xmlns:p14="http://schemas.microsoft.com/office/powerpoint/2010/main" val="19838093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Direct </a:t>
            </a:r>
            <a:r>
              <a:rPr lang="en-US" sz="2000" b="1" dirty="0" err="1">
                <a:solidFill>
                  <a:schemeClr val="bg1"/>
                </a:solidFill>
                <a:effectLst>
                  <a:glow rad="431800">
                    <a:schemeClr val="tx1">
                      <a:alpha val="66000"/>
                    </a:schemeClr>
                  </a:glow>
                </a:effectLst>
                <a:latin typeface="Dune Rise" panose="02000503000000000000" pitchFamily="50" charset="0"/>
              </a:rPr>
              <a:t>InvOcatiOn</a:t>
            </a:r>
            <a:endParaRPr lang="en-US" sz="2000" b="1" dirty="0">
              <a:solidFill>
                <a:schemeClr val="bg1"/>
              </a:solidFill>
              <a:effectLst>
                <a:glow rad="431800">
                  <a:schemeClr val="tx1">
                    <a:alpha val="66000"/>
                  </a:schemeClr>
                </a:glow>
              </a:effectLst>
              <a:latin typeface="Dune Rise" panose="02000503000000000000" pitchFamily="50" charset="0"/>
            </a:endParaRPr>
          </a:p>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(Zero-Shot,</a:t>
            </a:r>
          </a:p>
          <a:p>
            <a:pPr>
              <a:lnSpc>
                <a:spcPct val="150000"/>
              </a:lnSpc>
            </a:pPr>
            <a:r>
              <a:rPr lang="en-US" sz="2000" b="1" dirty="0" err="1">
                <a:solidFill>
                  <a:schemeClr val="bg1"/>
                </a:solidFill>
                <a:effectLst>
                  <a:glow rad="431800">
                    <a:schemeClr val="tx1">
                      <a:alpha val="66000"/>
                    </a:schemeClr>
                  </a:glow>
                </a:effectLst>
                <a:latin typeface="Dune Rise" panose="02000503000000000000" pitchFamily="50" charset="0"/>
              </a:rPr>
              <a:t>Multishot</a:t>
            </a:r>
            <a:r>
              <a:rPr lang="en-US" sz="2000" b="1" dirty="0">
                <a:solidFill>
                  <a:schemeClr val="bg1"/>
                </a:solidFill>
                <a:effectLst>
                  <a:glow rad="431800">
                    <a:schemeClr val="tx1">
                      <a:alpha val="66000"/>
                    </a:schemeClr>
                  </a:glow>
                </a:effectLst>
                <a:latin typeface="Dune Rise" panose="02000503000000000000" pitchFamily="50" charset="0"/>
              </a:rPr>
              <a:t>)</a:t>
            </a:r>
          </a:p>
        </p:txBody>
      </p:sp>
      <p:sp>
        <p:nvSpPr>
          <p:cNvPr id="3" name="Rectangle 2">
            <a:extLst>
              <a:ext uri="{FF2B5EF4-FFF2-40B4-BE49-F238E27FC236}">
                <a16:creationId xmlns:a16="http://schemas.microsoft.com/office/drawing/2014/main" id="{53C1AD59-A90F-EC4F-4915-90378590DF1B}"/>
              </a:ext>
            </a:extLst>
          </p:cNvPr>
          <p:cNvSpPr/>
          <p:nvPr/>
        </p:nvSpPr>
        <p:spPr>
          <a:xfrm>
            <a:off x="1693018" y="2925347"/>
            <a:ext cx="1436038" cy="9144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LLM Model</a:t>
            </a:r>
          </a:p>
          <a:p>
            <a:pPr algn="ctr"/>
            <a:r>
              <a:rPr lang="en-US" dirty="0"/>
              <a:t>(Pretrained)</a:t>
            </a:r>
          </a:p>
        </p:txBody>
      </p:sp>
      <p:sp>
        <p:nvSpPr>
          <p:cNvPr id="5" name="Rectangle 4">
            <a:extLst>
              <a:ext uri="{FF2B5EF4-FFF2-40B4-BE49-F238E27FC236}">
                <a16:creationId xmlns:a16="http://schemas.microsoft.com/office/drawing/2014/main" id="{886B9F18-7187-EEA7-F8B2-A3683D83B5F7}"/>
              </a:ext>
            </a:extLst>
          </p:cNvPr>
          <p:cNvSpPr/>
          <p:nvPr/>
        </p:nvSpPr>
        <p:spPr>
          <a:xfrm>
            <a:off x="4240738" y="2560201"/>
            <a:ext cx="763020" cy="16446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API</a:t>
            </a:r>
          </a:p>
        </p:txBody>
      </p:sp>
      <p:sp>
        <p:nvSpPr>
          <p:cNvPr id="6" name="Arrow: Left-Right 5">
            <a:extLst>
              <a:ext uri="{FF2B5EF4-FFF2-40B4-BE49-F238E27FC236}">
                <a16:creationId xmlns:a16="http://schemas.microsoft.com/office/drawing/2014/main" id="{6C98AF77-9102-A8A7-5E2D-9405CE7FE815}"/>
              </a:ext>
            </a:extLst>
          </p:cNvPr>
          <p:cNvSpPr/>
          <p:nvPr/>
        </p:nvSpPr>
        <p:spPr>
          <a:xfrm>
            <a:off x="3373147" y="3171845"/>
            <a:ext cx="763019"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90AC96A-D5C5-0290-091E-3A158EB8E167}"/>
              </a:ext>
            </a:extLst>
          </p:cNvPr>
          <p:cNvSpPr/>
          <p:nvPr/>
        </p:nvSpPr>
        <p:spPr>
          <a:xfrm>
            <a:off x="6131229" y="2730668"/>
            <a:ext cx="1031945" cy="13427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a:t>
            </a:r>
          </a:p>
          <a:p>
            <a:pPr algn="ctr"/>
            <a:r>
              <a:rPr lang="en-US" dirty="0"/>
              <a:t>Context</a:t>
            </a:r>
          </a:p>
        </p:txBody>
      </p:sp>
      <p:sp>
        <p:nvSpPr>
          <p:cNvPr id="14" name="Arrow: Left-Right 13">
            <a:extLst>
              <a:ext uri="{FF2B5EF4-FFF2-40B4-BE49-F238E27FC236}">
                <a16:creationId xmlns:a16="http://schemas.microsoft.com/office/drawing/2014/main" id="{66BC735B-DED6-EA93-AEC9-61B0E05BB35D}"/>
              </a:ext>
            </a:extLst>
          </p:cNvPr>
          <p:cNvSpPr/>
          <p:nvPr/>
        </p:nvSpPr>
        <p:spPr>
          <a:xfrm>
            <a:off x="5134548" y="3171845"/>
            <a:ext cx="763019"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F0216C1E-545B-76D9-3B1E-AD63C2E8F950}"/>
              </a:ext>
            </a:extLst>
          </p:cNvPr>
          <p:cNvSpPr/>
          <p:nvPr/>
        </p:nvSpPr>
        <p:spPr>
          <a:xfrm>
            <a:off x="6283629" y="2883068"/>
            <a:ext cx="1031945" cy="13427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a:t>
            </a:r>
          </a:p>
          <a:p>
            <a:pPr algn="ctr"/>
            <a:r>
              <a:rPr lang="en-US" dirty="0"/>
              <a:t>Context</a:t>
            </a:r>
          </a:p>
        </p:txBody>
      </p:sp>
      <p:sp>
        <p:nvSpPr>
          <p:cNvPr id="20" name="Rectangle 19">
            <a:extLst>
              <a:ext uri="{FF2B5EF4-FFF2-40B4-BE49-F238E27FC236}">
                <a16:creationId xmlns:a16="http://schemas.microsoft.com/office/drawing/2014/main" id="{859CA8D6-1D52-6DD5-23F0-F876A4A73E8B}"/>
              </a:ext>
            </a:extLst>
          </p:cNvPr>
          <p:cNvSpPr/>
          <p:nvPr/>
        </p:nvSpPr>
        <p:spPr>
          <a:xfrm>
            <a:off x="6436029" y="3035468"/>
            <a:ext cx="1031945" cy="13427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a:t>
            </a:r>
          </a:p>
          <a:p>
            <a:pPr algn="ctr"/>
            <a:r>
              <a:rPr lang="en-US" dirty="0"/>
              <a:t>Context</a:t>
            </a:r>
          </a:p>
        </p:txBody>
      </p:sp>
    </p:spTree>
    <p:extLst>
      <p:ext uri="{BB962C8B-B14F-4D97-AF65-F5344CB8AC3E}">
        <p14:creationId xmlns:p14="http://schemas.microsoft.com/office/powerpoint/2010/main" val="3914669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500"/>
                                        <p:tgtEl>
                                          <p:spTgt spid="20"/>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500"/>
                                        <p:tgtEl>
                                          <p:spTgt spid="3"/>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12" grpId="0" animBg="1"/>
      <p:bldP spid="14" grpId="0" animBg="1"/>
      <p:bldP spid="19" grpId="0" animBg="1"/>
      <p:bldP spid="2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Direct </a:t>
            </a:r>
            <a:r>
              <a:rPr lang="en-US" sz="2000" b="1" dirty="0" err="1">
                <a:solidFill>
                  <a:schemeClr val="bg1"/>
                </a:solidFill>
                <a:effectLst>
                  <a:glow rad="431800">
                    <a:schemeClr val="tx1">
                      <a:alpha val="66000"/>
                    </a:schemeClr>
                  </a:glow>
                </a:effectLst>
                <a:latin typeface="Dune Rise" panose="02000503000000000000" pitchFamily="50" charset="0"/>
              </a:rPr>
              <a:t>InvOcatiOn</a:t>
            </a:r>
            <a:endParaRPr lang="en-US" sz="2000" b="1" dirty="0">
              <a:solidFill>
                <a:schemeClr val="bg1"/>
              </a:solidFill>
              <a:effectLst>
                <a:glow rad="431800">
                  <a:schemeClr val="tx1">
                    <a:alpha val="66000"/>
                  </a:schemeClr>
                </a:glow>
              </a:effectLst>
              <a:latin typeface="Dune Rise" panose="02000503000000000000" pitchFamily="50" charset="0"/>
            </a:endParaRPr>
          </a:p>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(Zero-Shot,</a:t>
            </a:r>
          </a:p>
          <a:p>
            <a:pPr>
              <a:lnSpc>
                <a:spcPct val="150000"/>
              </a:lnSpc>
            </a:pPr>
            <a:r>
              <a:rPr lang="en-US" sz="2000" b="1" dirty="0" err="1">
                <a:solidFill>
                  <a:schemeClr val="bg1"/>
                </a:solidFill>
                <a:effectLst>
                  <a:glow rad="431800">
                    <a:schemeClr val="tx1">
                      <a:alpha val="66000"/>
                    </a:schemeClr>
                  </a:glow>
                </a:effectLst>
                <a:latin typeface="Dune Rise" panose="02000503000000000000" pitchFamily="50" charset="0"/>
              </a:rPr>
              <a:t>Multishot</a:t>
            </a:r>
            <a:r>
              <a:rPr lang="en-US" sz="2000" b="1" dirty="0">
                <a:solidFill>
                  <a:schemeClr val="bg1"/>
                </a:solidFill>
                <a:effectLst>
                  <a:glow rad="431800">
                    <a:schemeClr val="tx1">
                      <a:alpha val="66000"/>
                    </a:schemeClr>
                  </a:glow>
                </a:effectLst>
                <a:latin typeface="Dune Rise" panose="02000503000000000000" pitchFamily="50" charset="0"/>
              </a:rPr>
              <a:t>)</a:t>
            </a:r>
          </a:p>
        </p:txBody>
      </p:sp>
      <p:sp>
        <p:nvSpPr>
          <p:cNvPr id="3" name="Rectangle 2">
            <a:extLst>
              <a:ext uri="{FF2B5EF4-FFF2-40B4-BE49-F238E27FC236}">
                <a16:creationId xmlns:a16="http://schemas.microsoft.com/office/drawing/2014/main" id="{53C1AD59-A90F-EC4F-4915-90378590DF1B}"/>
              </a:ext>
            </a:extLst>
          </p:cNvPr>
          <p:cNvSpPr/>
          <p:nvPr/>
        </p:nvSpPr>
        <p:spPr>
          <a:xfrm>
            <a:off x="1505389" y="3024738"/>
            <a:ext cx="1436038" cy="9144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GPT 3.5</a:t>
            </a:r>
          </a:p>
        </p:txBody>
      </p:sp>
      <p:sp>
        <p:nvSpPr>
          <p:cNvPr id="5" name="Rectangle 4">
            <a:extLst>
              <a:ext uri="{FF2B5EF4-FFF2-40B4-BE49-F238E27FC236}">
                <a16:creationId xmlns:a16="http://schemas.microsoft.com/office/drawing/2014/main" id="{886B9F18-7187-EEA7-F8B2-A3683D83B5F7}"/>
              </a:ext>
            </a:extLst>
          </p:cNvPr>
          <p:cNvSpPr/>
          <p:nvPr/>
        </p:nvSpPr>
        <p:spPr>
          <a:xfrm>
            <a:off x="4053109" y="2659592"/>
            <a:ext cx="763020" cy="16446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Python API</a:t>
            </a:r>
          </a:p>
        </p:txBody>
      </p:sp>
      <p:sp>
        <p:nvSpPr>
          <p:cNvPr id="6" name="Arrow: Left-Right 5">
            <a:extLst>
              <a:ext uri="{FF2B5EF4-FFF2-40B4-BE49-F238E27FC236}">
                <a16:creationId xmlns:a16="http://schemas.microsoft.com/office/drawing/2014/main" id="{6C98AF77-9102-A8A7-5E2D-9405CE7FE815}"/>
              </a:ext>
            </a:extLst>
          </p:cNvPr>
          <p:cNvSpPr/>
          <p:nvPr/>
        </p:nvSpPr>
        <p:spPr>
          <a:xfrm>
            <a:off x="3185518" y="3271236"/>
            <a:ext cx="763019"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90AC96A-D5C5-0290-091E-3A158EB8E167}"/>
              </a:ext>
            </a:extLst>
          </p:cNvPr>
          <p:cNvSpPr/>
          <p:nvPr/>
        </p:nvSpPr>
        <p:spPr>
          <a:xfrm>
            <a:off x="5943600" y="2830059"/>
            <a:ext cx="1031945" cy="13427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a:t>
            </a:r>
          </a:p>
          <a:p>
            <a:pPr algn="ctr"/>
            <a:r>
              <a:rPr lang="en-US" dirty="0"/>
              <a:t>Context</a:t>
            </a:r>
          </a:p>
        </p:txBody>
      </p:sp>
      <p:sp>
        <p:nvSpPr>
          <p:cNvPr id="14" name="Arrow: Left-Right 13">
            <a:extLst>
              <a:ext uri="{FF2B5EF4-FFF2-40B4-BE49-F238E27FC236}">
                <a16:creationId xmlns:a16="http://schemas.microsoft.com/office/drawing/2014/main" id="{66BC735B-DED6-EA93-AEC9-61B0E05BB35D}"/>
              </a:ext>
            </a:extLst>
          </p:cNvPr>
          <p:cNvSpPr/>
          <p:nvPr/>
        </p:nvSpPr>
        <p:spPr>
          <a:xfrm>
            <a:off x="4946919" y="3271236"/>
            <a:ext cx="763019"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F0216C1E-545B-76D9-3B1E-AD63C2E8F950}"/>
              </a:ext>
            </a:extLst>
          </p:cNvPr>
          <p:cNvSpPr/>
          <p:nvPr/>
        </p:nvSpPr>
        <p:spPr>
          <a:xfrm>
            <a:off x="6096000" y="2982459"/>
            <a:ext cx="1031945" cy="13427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a:t>
            </a:r>
          </a:p>
          <a:p>
            <a:pPr algn="ctr"/>
            <a:r>
              <a:rPr lang="en-US" dirty="0"/>
              <a:t>Context</a:t>
            </a:r>
          </a:p>
        </p:txBody>
      </p:sp>
      <p:sp>
        <p:nvSpPr>
          <p:cNvPr id="20" name="Rectangle 19">
            <a:extLst>
              <a:ext uri="{FF2B5EF4-FFF2-40B4-BE49-F238E27FC236}">
                <a16:creationId xmlns:a16="http://schemas.microsoft.com/office/drawing/2014/main" id="{859CA8D6-1D52-6DD5-23F0-F876A4A73E8B}"/>
              </a:ext>
            </a:extLst>
          </p:cNvPr>
          <p:cNvSpPr/>
          <p:nvPr/>
        </p:nvSpPr>
        <p:spPr>
          <a:xfrm>
            <a:off x="6248400" y="3134859"/>
            <a:ext cx="1031945" cy="13427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HTML Client</a:t>
            </a:r>
          </a:p>
        </p:txBody>
      </p:sp>
    </p:spTree>
    <p:extLst>
      <p:ext uri="{BB962C8B-B14F-4D97-AF65-F5344CB8AC3E}">
        <p14:creationId xmlns:p14="http://schemas.microsoft.com/office/powerpoint/2010/main" val="3269552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500"/>
                                        <p:tgtEl>
                                          <p:spTgt spid="20"/>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500"/>
                                        <p:tgtEl>
                                          <p:spTgt spid="3"/>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12" grpId="0" animBg="1"/>
      <p:bldP spid="14" grpId="0" animBg="1"/>
      <p:bldP spid="19" grpId="0" animBg="1"/>
      <p:bldP spid="2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400" b="1" dirty="0" err="1">
                <a:solidFill>
                  <a:schemeClr val="bg1"/>
                </a:solidFill>
                <a:effectLst>
                  <a:glow rad="431800">
                    <a:schemeClr val="tx1">
                      <a:alpha val="66000"/>
                    </a:schemeClr>
                  </a:glow>
                </a:effectLst>
                <a:latin typeface="Dune Rise" panose="02000503000000000000" pitchFamily="50" charset="0"/>
              </a:rPr>
              <a:t>PrOmpt</a:t>
            </a:r>
            <a:r>
              <a:rPr lang="en-US" sz="2400" b="1" dirty="0">
                <a:solidFill>
                  <a:schemeClr val="bg1"/>
                </a:solidFill>
                <a:effectLst>
                  <a:glow rad="431800">
                    <a:schemeClr val="tx1">
                      <a:alpha val="66000"/>
                    </a:schemeClr>
                  </a:glow>
                </a:effectLst>
                <a:latin typeface="Dune Rise" panose="02000503000000000000" pitchFamily="50" charset="0"/>
              </a:rPr>
              <a:t> engineering</a:t>
            </a:r>
          </a:p>
        </p:txBody>
      </p:sp>
      <p:sp>
        <p:nvSpPr>
          <p:cNvPr id="2" name="TextBox 1">
            <a:extLst>
              <a:ext uri="{FF2B5EF4-FFF2-40B4-BE49-F238E27FC236}">
                <a16:creationId xmlns:a16="http://schemas.microsoft.com/office/drawing/2014/main" id="{690C9558-4784-701C-3C11-B8B8672E59CB}"/>
              </a:ext>
            </a:extLst>
          </p:cNvPr>
          <p:cNvSpPr txBox="1"/>
          <p:nvPr/>
        </p:nvSpPr>
        <p:spPr>
          <a:xfrm>
            <a:off x="273390" y="852744"/>
            <a:ext cx="7991836" cy="5262979"/>
          </a:xfrm>
          <a:prstGeom prst="rect">
            <a:avLst/>
          </a:prstGeom>
          <a:noFill/>
        </p:spPr>
        <p:txBody>
          <a:bodyPr wrap="square" rtlCol="0">
            <a:spAutoFit/>
          </a:bodyPr>
          <a:lstStyle/>
          <a:p>
            <a:r>
              <a:rPr lang="en-US" sz="2800" b="1" dirty="0"/>
              <a:t>N-Shot Prompting: </a:t>
            </a:r>
            <a:r>
              <a:rPr lang="en-US" sz="2800" dirty="0"/>
              <a:t>Giving the model one example before the actual task to guide its response.</a:t>
            </a:r>
            <a:br>
              <a:rPr lang="en-US" sz="2800" dirty="0"/>
            </a:br>
            <a:endParaRPr lang="en-US" sz="2800" dirty="0"/>
          </a:p>
          <a:p>
            <a:pPr marL="457200" indent="-457200">
              <a:buFont typeface="Arial" panose="020B0604020202020204" pitchFamily="34" charset="0"/>
              <a:buChar char="•"/>
            </a:pPr>
            <a:r>
              <a:rPr lang="en-US" sz="2800" dirty="0"/>
              <a:t>“Example: "The quick brown fox jumps over the lazy dog." Task: Write a sentence using all 26 letters of the alphabet.”</a:t>
            </a:r>
          </a:p>
          <a:p>
            <a:pPr marL="457200" indent="-457200">
              <a:buFont typeface="Arial" panose="020B0604020202020204" pitchFamily="34" charset="0"/>
              <a:buChar char="•"/>
            </a:pPr>
            <a:r>
              <a:rPr lang="en-US" sz="2800" dirty="0"/>
              <a:t>“Example: "The cat sat on the mat." Task: Write a sentence using the same word order but replacing the words with synonyms.”</a:t>
            </a:r>
          </a:p>
          <a:p>
            <a:pPr marL="457200" indent="-457200">
              <a:buFont typeface="Arial" panose="020B0604020202020204" pitchFamily="34" charset="0"/>
              <a:buChar char="•"/>
            </a:pPr>
            <a:r>
              <a:rPr lang="en-US" sz="2800" dirty="0"/>
              <a:t>“Example: "The apple is red." Task: Write a sentence describing a blue object.”</a:t>
            </a:r>
            <a:br>
              <a:rPr lang="en-US" sz="2800" dirty="0"/>
            </a:br>
            <a:endParaRPr lang="en-US" sz="2800" dirty="0"/>
          </a:p>
        </p:txBody>
      </p:sp>
    </p:spTree>
    <p:extLst>
      <p:ext uri="{BB962C8B-B14F-4D97-AF65-F5344CB8AC3E}">
        <p14:creationId xmlns:p14="http://schemas.microsoft.com/office/powerpoint/2010/main" val="39719232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400" b="1" dirty="0" err="1">
                <a:solidFill>
                  <a:schemeClr val="bg1"/>
                </a:solidFill>
                <a:effectLst>
                  <a:glow rad="431800">
                    <a:schemeClr val="tx1">
                      <a:alpha val="66000"/>
                    </a:schemeClr>
                  </a:glow>
                </a:effectLst>
                <a:latin typeface="Dune Rise" panose="02000503000000000000" pitchFamily="50" charset="0"/>
              </a:rPr>
              <a:t>PrOmpt</a:t>
            </a:r>
            <a:r>
              <a:rPr lang="en-US" sz="2400" b="1" dirty="0">
                <a:solidFill>
                  <a:schemeClr val="bg1"/>
                </a:solidFill>
                <a:effectLst>
                  <a:glow rad="431800">
                    <a:schemeClr val="tx1">
                      <a:alpha val="66000"/>
                    </a:schemeClr>
                  </a:glow>
                </a:effectLst>
                <a:latin typeface="Dune Rise" panose="02000503000000000000" pitchFamily="50" charset="0"/>
              </a:rPr>
              <a:t> engineering</a:t>
            </a:r>
          </a:p>
        </p:txBody>
      </p:sp>
      <p:sp>
        <p:nvSpPr>
          <p:cNvPr id="2" name="TextBox 1">
            <a:extLst>
              <a:ext uri="{FF2B5EF4-FFF2-40B4-BE49-F238E27FC236}">
                <a16:creationId xmlns:a16="http://schemas.microsoft.com/office/drawing/2014/main" id="{690C9558-4784-701C-3C11-B8B8672E59CB}"/>
              </a:ext>
            </a:extLst>
          </p:cNvPr>
          <p:cNvSpPr txBox="1"/>
          <p:nvPr/>
        </p:nvSpPr>
        <p:spPr>
          <a:xfrm>
            <a:off x="273390" y="852744"/>
            <a:ext cx="7991836" cy="4708981"/>
          </a:xfrm>
          <a:prstGeom prst="rect">
            <a:avLst/>
          </a:prstGeom>
          <a:noFill/>
        </p:spPr>
        <p:txBody>
          <a:bodyPr wrap="square" rtlCol="0">
            <a:spAutoFit/>
          </a:bodyPr>
          <a:lstStyle/>
          <a:p>
            <a:pPr lvl="1"/>
            <a:r>
              <a:rPr lang="en-US" sz="2000" b="1" dirty="0"/>
              <a:t>Self-Improving Prompt:</a:t>
            </a:r>
            <a:r>
              <a:rPr lang="en-US" sz="2000" dirty="0"/>
              <a:t> Allowing the model to reflect on and iteratively refine its own responses.</a:t>
            </a:r>
          </a:p>
          <a:p>
            <a:pPr marL="1028700" lvl="1" indent="-571500">
              <a:buFont typeface="Arial" panose="020B0604020202020204" pitchFamily="34" charset="0"/>
              <a:buChar char="•"/>
            </a:pPr>
            <a:endParaRPr lang="en-US" sz="2000" dirty="0"/>
          </a:p>
          <a:p>
            <a:pPr marL="800100" lvl="1" indent="-342900">
              <a:buFont typeface="Arial" panose="020B0604020202020204" pitchFamily="34" charset="0"/>
              <a:buChar char="•"/>
            </a:pPr>
            <a:r>
              <a:rPr lang="en-US" sz="2000" dirty="0"/>
              <a:t>“Write a short story about a robot who falls in love with a human. Feedback: The story was engaging, but the ending felt rushed. Try to add more detail to the conclusion.”</a:t>
            </a:r>
            <a:br>
              <a:rPr lang="en-US" sz="2000" dirty="0"/>
            </a:br>
            <a:endParaRPr lang="en-US" sz="2000" dirty="0"/>
          </a:p>
          <a:p>
            <a:pPr marL="800100" lvl="1" indent="-342900">
              <a:buFont typeface="Arial" panose="020B0604020202020204" pitchFamily="34" charset="0"/>
              <a:buChar char="•"/>
            </a:pPr>
            <a:r>
              <a:rPr lang="en-US" sz="2000" dirty="0"/>
              <a:t>“Write a poem about the beauty of nature. Feedback: The poem was well-written, but it could be more specific in its imagery. Try to use more vivid descriptions of the natural world.”</a:t>
            </a:r>
            <a:br>
              <a:rPr lang="en-US" sz="2000" dirty="0"/>
            </a:br>
            <a:endParaRPr lang="en-US" sz="2000" dirty="0"/>
          </a:p>
          <a:p>
            <a:pPr marL="800100" lvl="1" indent="-342900">
              <a:buFont typeface="Arial" panose="020B0604020202020204" pitchFamily="34" charset="0"/>
              <a:buChar char="•"/>
            </a:pPr>
            <a:r>
              <a:rPr lang="en-US" sz="2000" dirty="0"/>
              <a:t>“Write a persuasive essay arguing for the importance of education. Feedback: The essay was informative, but it could be more persuasive. Try to use stronger examples and evidence to support your argument.”</a:t>
            </a:r>
          </a:p>
        </p:txBody>
      </p:sp>
    </p:spTree>
    <p:extLst>
      <p:ext uri="{BB962C8B-B14F-4D97-AF65-F5344CB8AC3E}">
        <p14:creationId xmlns:p14="http://schemas.microsoft.com/office/powerpoint/2010/main" val="6311931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400" b="1" dirty="0" err="1">
                <a:solidFill>
                  <a:schemeClr val="bg1"/>
                </a:solidFill>
                <a:effectLst>
                  <a:glow rad="431800">
                    <a:schemeClr val="tx1">
                      <a:alpha val="66000"/>
                    </a:schemeClr>
                  </a:glow>
                </a:effectLst>
                <a:latin typeface="Dune Rise" panose="02000503000000000000" pitchFamily="50" charset="0"/>
              </a:rPr>
              <a:t>PrOmpt</a:t>
            </a:r>
            <a:r>
              <a:rPr lang="en-US" sz="2400" b="1" dirty="0">
                <a:solidFill>
                  <a:schemeClr val="bg1"/>
                </a:solidFill>
                <a:effectLst>
                  <a:glow rad="431800">
                    <a:schemeClr val="tx1">
                      <a:alpha val="66000"/>
                    </a:schemeClr>
                  </a:glow>
                </a:effectLst>
                <a:latin typeface="Dune Rise" panose="02000503000000000000" pitchFamily="50" charset="0"/>
              </a:rPr>
              <a:t> engineering</a:t>
            </a:r>
          </a:p>
        </p:txBody>
      </p:sp>
      <p:sp>
        <p:nvSpPr>
          <p:cNvPr id="2" name="TextBox 1">
            <a:extLst>
              <a:ext uri="{FF2B5EF4-FFF2-40B4-BE49-F238E27FC236}">
                <a16:creationId xmlns:a16="http://schemas.microsoft.com/office/drawing/2014/main" id="{690C9558-4784-701C-3C11-B8B8672E59CB}"/>
              </a:ext>
            </a:extLst>
          </p:cNvPr>
          <p:cNvSpPr txBox="1"/>
          <p:nvPr/>
        </p:nvSpPr>
        <p:spPr>
          <a:xfrm>
            <a:off x="419164" y="514814"/>
            <a:ext cx="7991836" cy="5693866"/>
          </a:xfrm>
          <a:prstGeom prst="rect">
            <a:avLst/>
          </a:prstGeom>
          <a:noFill/>
        </p:spPr>
        <p:txBody>
          <a:bodyPr wrap="square" rtlCol="0">
            <a:spAutoFit/>
          </a:bodyPr>
          <a:lstStyle/>
          <a:p>
            <a:pPr lvl="1"/>
            <a:r>
              <a:rPr lang="en-US" sz="2800" b="1" dirty="0"/>
              <a:t>Instruction-Based Prompting:</a:t>
            </a:r>
            <a:r>
              <a:rPr lang="en-US" sz="2800" dirty="0"/>
              <a:t> Using clear and direct instructions to specify the task, format, tone, or content.</a:t>
            </a:r>
          </a:p>
          <a:p>
            <a:pPr marL="1028700" lvl="1" indent="-571500">
              <a:buFont typeface="Arial" panose="020B0604020202020204" pitchFamily="34" charset="0"/>
              <a:buChar char="•"/>
            </a:pPr>
            <a:endParaRPr lang="en-US" sz="2800" dirty="0"/>
          </a:p>
          <a:p>
            <a:pPr marL="1028700" lvl="1" indent="-571500">
              <a:buFont typeface="Arial" panose="020B0604020202020204" pitchFamily="34" charset="0"/>
              <a:buChar char="•"/>
            </a:pPr>
            <a:r>
              <a:rPr lang="en-US" sz="2800" dirty="0"/>
              <a:t>“Write a 500-word essay in a formal tone about the history of artificial intelligence.”</a:t>
            </a:r>
            <a:br>
              <a:rPr lang="en-US" sz="2800" dirty="0"/>
            </a:br>
            <a:endParaRPr lang="en-US" sz="2800" dirty="0"/>
          </a:p>
          <a:p>
            <a:pPr marL="1028700" lvl="1" indent="-571500">
              <a:buFont typeface="Arial" panose="020B0604020202020204" pitchFamily="34" charset="0"/>
              <a:buChar char="•"/>
            </a:pPr>
            <a:r>
              <a:rPr lang="en-US" sz="2800" dirty="0"/>
              <a:t>“Write a humorous poem about a cat who thinks it's a superhero.”</a:t>
            </a:r>
            <a:br>
              <a:rPr lang="en-US" sz="2800" dirty="0"/>
            </a:br>
            <a:endParaRPr lang="en-US" sz="2800" dirty="0"/>
          </a:p>
          <a:p>
            <a:pPr marL="1028700" lvl="1" indent="-571500">
              <a:buFont typeface="Arial" panose="020B0604020202020204" pitchFamily="34" charset="0"/>
              <a:buChar char="•"/>
            </a:pPr>
            <a:r>
              <a:rPr lang="en-US" sz="2800" dirty="0"/>
              <a:t>“Write a persuasive letter to your local representative arguing for stricter gun control laws.”</a:t>
            </a:r>
          </a:p>
        </p:txBody>
      </p:sp>
    </p:spTree>
    <p:extLst>
      <p:ext uri="{BB962C8B-B14F-4D97-AF65-F5344CB8AC3E}">
        <p14:creationId xmlns:p14="http://schemas.microsoft.com/office/powerpoint/2010/main" val="35224680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400" b="1" dirty="0" err="1">
                <a:solidFill>
                  <a:schemeClr val="bg1"/>
                </a:solidFill>
                <a:effectLst>
                  <a:glow rad="431800">
                    <a:schemeClr val="tx1">
                      <a:alpha val="66000"/>
                    </a:schemeClr>
                  </a:glow>
                </a:effectLst>
                <a:latin typeface="Dune Rise" panose="02000503000000000000" pitchFamily="50" charset="0"/>
              </a:rPr>
              <a:t>PrOmpt</a:t>
            </a:r>
            <a:r>
              <a:rPr lang="en-US" sz="2400" b="1" dirty="0">
                <a:solidFill>
                  <a:schemeClr val="bg1"/>
                </a:solidFill>
                <a:effectLst>
                  <a:glow rad="431800">
                    <a:schemeClr val="tx1">
                      <a:alpha val="66000"/>
                    </a:schemeClr>
                  </a:glow>
                </a:effectLst>
                <a:latin typeface="Dune Rise" panose="02000503000000000000" pitchFamily="50" charset="0"/>
              </a:rPr>
              <a:t> engineering</a:t>
            </a:r>
          </a:p>
        </p:txBody>
      </p:sp>
      <p:sp>
        <p:nvSpPr>
          <p:cNvPr id="2" name="TextBox 1">
            <a:extLst>
              <a:ext uri="{FF2B5EF4-FFF2-40B4-BE49-F238E27FC236}">
                <a16:creationId xmlns:a16="http://schemas.microsoft.com/office/drawing/2014/main" id="{690C9558-4784-701C-3C11-B8B8672E59CB}"/>
              </a:ext>
            </a:extLst>
          </p:cNvPr>
          <p:cNvSpPr txBox="1"/>
          <p:nvPr/>
        </p:nvSpPr>
        <p:spPr>
          <a:xfrm>
            <a:off x="266764" y="488309"/>
            <a:ext cx="7991836" cy="5693866"/>
          </a:xfrm>
          <a:prstGeom prst="rect">
            <a:avLst/>
          </a:prstGeom>
          <a:noFill/>
        </p:spPr>
        <p:txBody>
          <a:bodyPr wrap="square" rtlCol="0">
            <a:spAutoFit/>
          </a:bodyPr>
          <a:lstStyle/>
          <a:p>
            <a:pPr lvl="1"/>
            <a:r>
              <a:rPr lang="en-US" sz="2800" b="1" dirty="0"/>
              <a:t>Analogical Reasoning Prompt:</a:t>
            </a:r>
            <a:r>
              <a:rPr lang="en-US" sz="2800" dirty="0"/>
              <a:t> Leveraging analogies to help the model draw parallels and approach new tasks.</a:t>
            </a:r>
          </a:p>
          <a:p>
            <a:pPr marL="1028700" lvl="1" indent="-571500">
              <a:buFont typeface="Arial" panose="020B0604020202020204" pitchFamily="34" charset="0"/>
              <a:buChar char="•"/>
            </a:pPr>
            <a:endParaRPr lang="en-US" sz="2800" dirty="0"/>
          </a:p>
          <a:p>
            <a:pPr marL="1028700" lvl="1" indent="-571500">
              <a:buFont typeface="Arial" panose="020B0604020202020204" pitchFamily="34" charset="0"/>
              <a:buChar char="•"/>
            </a:pPr>
            <a:r>
              <a:rPr lang="en-US" sz="2800" dirty="0"/>
              <a:t>Prompt: If a book is to a reader as a meal is to a diner, then what is a teacher to a student?</a:t>
            </a:r>
            <a:br>
              <a:rPr lang="en-US" sz="2800" dirty="0"/>
            </a:br>
            <a:endParaRPr lang="en-US" sz="2800" dirty="0"/>
          </a:p>
          <a:p>
            <a:pPr marL="1028700" lvl="1" indent="-571500">
              <a:buFont typeface="Arial" panose="020B0604020202020204" pitchFamily="34" charset="0"/>
              <a:buChar char="•"/>
            </a:pPr>
            <a:r>
              <a:rPr lang="en-US" sz="2800" dirty="0"/>
              <a:t>Prompt: Just as a painter uses a brush to create a masterpiece, a writer uses words to create a story.</a:t>
            </a:r>
            <a:br>
              <a:rPr lang="en-US" sz="2800" dirty="0"/>
            </a:br>
            <a:endParaRPr lang="en-US" sz="2800" dirty="0"/>
          </a:p>
          <a:p>
            <a:pPr marL="1028700" lvl="1" indent="-571500">
              <a:buFont typeface="Arial" panose="020B0604020202020204" pitchFamily="34" charset="0"/>
              <a:buChar char="•"/>
            </a:pPr>
            <a:r>
              <a:rPr lang="en-US" sz="2800" dirty="0"/>
              <a:t>Prompt: If a car is to a road as a ship is to the ocean, then what is a plane to the sky?</a:t>
            </a:r>
          </a:p>
        </p:txBody>
      </p:sp>
    </p:spTree>
    <p:extLst>
      <p:ext uri="{BB962C8B-B14F-4D97-AF65-F5344CB8AC3E}">
        <p14:creationId xmlns:p14="http://schemas.microsoft.com/office/powerpoint/2010/main" val="14659485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400" b="1" dirty="0" err="1">
                <a:solidFill>
                  <a:schemeClr val="bg1"/>
                </a:solidFill>
                <a:effectLst>
                  <a:glow rad="431800">
                    <a:schemeClr val="tx1">
                      <a:alpha val="66000"/>
                    </a:schemeClr>
                  </a:glow>
                </a:effectLst>
                <a:latin typeface="Dune Rise" panose="02000503000000000000" pitchFamily="50" charset="0"/>
              </a:rPr>
              <a:t>PrOmpt</a:t>
            </a:r>
            <a:r>
              <a:rPr lang="en-US" sz="2400" b="1" dirty="0">
                <a:solidFill>
                  <a:schemeClr val="bg1"/>
                </a:solidFill>
                <a:effectLst>
                  <a:glow rad="431800">
                    <a:schemeClr val="tx1">
                      <a:alpha val="66000"/>
                    </a:schemeClr>
                  </a:glow>
                </a:effectLst>
                <a:latin typeface="Dune Rise" panose="02000503000000000000" pitchFamily="50" charset="0"/>
              </a:rPr>
              <a:t> engineering</a:t>
            </a:r>
          </a:p>
        </p:txBody>
      </p:sp>
      <p:sp>
        <p:nvSpPr>
          <p:cNvPr id="2" name="TextBox 1">
            <a:extLst>
              <a:ext uri="{FF2B5EF4-FFF2-40B4-BE49-F238E27FC236}">
                <a16:creationId xmlns:a16="http://schemas.microsoft.com/office/drawing/2014/main" id="{690C9558-4784-701C-3C11-B8B8672E59CB}"/>
              </a:ext>
            </a:extLst>
          </p:cNvPr>
          <p:cNvSpPr txBox="1"/>
          <p:nvPr/>
        </p:nvSpPr>
        <p:spPr>
          <a:xfrm>
            <a:off x="293269" y="832866"/>
            <a:ext cx="7991836" cy="4832092"/>
          </a:xfrm>
          <a:prstGeom prst="rect">
            <a:avLst/>
          </a:prstGeom>
          <a:noFill/>
        </p:spPr>
        <p:txBody>
          <a:bodyPr wrap="square" rtlCol="0">
            <a:spAutoFit/>
          </a:bodyPr>
          <a:lstStyle/>
          <a:p>
            <a:pPr lvl="1"/>
            <a:r>
              <a:rPr lang="en-US" sz="2800" b="1" dirty="0"/>
              <a:t>Template Prompting:</a:t>
            </a:r>
            <a:r>
              <a:rPr lang="en-US" sz="2800" dirty="0"/>
              <a:t> Using a template to help shape output.</a:t>
            </a:r>
          </a:p>
          <a:p>
            <a:pPr marL="1028700" lvl="1" indent="-571500">
              <a:buFont typeface="Arial" panose="020B0604020202020204" pitchFamily="34" charset="0"/>
              <a:buChar char="•"/>
            </a:pPr>
            <a:endParaRPr lang="en-US" sz="2800" dirty="0"/>
          </a:p>
          <a:p>
            <a:pPr marL="800100" lvl="1" indent="-342900">
              <a:buFont typeface="Arial" panose="020B0604020202020204" pitchFamily="34" charset="0"/>
              <a:buChar char="•"/>
            </a:pPr>
            <a:r>
              <a:rPr lang="en-US" sz="2800" dirty="0"/>
              <a:t>“Create a SQL Statement that forms to the following patter: “SQL * FROM &lt;TABLENAME&gt; WHERE &lt;FILTER&gt;”</a:t>
            </a:r>
            <a:br>
              <a:rPr lang="en-US" sz="2800" dirty="0"/>
            </a:br>
            <a:br>
              <a:rPr lang="en-US" sz="2800" dirty="0"/>
            </a:br>
            <a:r>
              <a:rPr lang="en-US" sz="2800" dirty="0"/>
              <a:t>Substitute &lt;TABLENAME&gt; for the state and a &lt;FILTER&gt; describe what I ask for.</a:t>
            </a:r>
            <a:br>
              <a:rPr lang="en-US" sz="2800" dirty="0"/>
            </a:br>
            <a:br>
              <a:rPr lang="en-US" sz="2800" dirty="0"/>
            </a:br>
            <a:r>
              <a:rPr lang="en-US" sz="2800" dirty="0"/>
              <a:t>What is the capital of Georgia?”</a:t>
            </a:r>
          </a:p>
        </p:txBody>
      </p:sp>
    </p:spTree>
    <p:extLst>
      <p:ext uri="{BB962C8B-B14F-4D97-AF65-F5344CB8AC3E}">
        <p14:creationId xmlns:p14="http://schemas.microsoft.com/office/powerpoint/2010/main" val="21339174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400" b="1" dirty="0" err="1">
                <a:solidFill>
                  <a:schemeClr val="bg1"/>
                </a:solidFill>
                <a:effectLst>
                  <a:glow rad="431800">
                    <a:schemeClr val="tx1">
                      <a:alpha val="66000"/>
                    </a:schemeClr>
                  </a:glow>
                </a:effectLst>
                <a:latin typeface="Dune Rise" panose="02000503000000000000" pitchFamily="50" charset="0"/>
              </a:rPr>
              <a:t>PrOmpt</a:t>
            </a:r>
            <a:r>
              <a:rPr lang="en-US" sz="2400" b="1" dirty="0">
                <a:solidFill>
                  <a:schemeClr val="bg1"/>
                </a:solidFill>
                <a:effectLst>
                  <a:glow rad="431800">
                    <a:schemeClr val="tx1">
                      <a:alpha val="66000"/>
                    </a:schemeClr>
                  </a:glow>
                </a:effectLst>
                <a:latin typeface="Dune Rise" panose="02000503000000000000" pitchFamily="50" charset="0"/>
              </a:rPr>
              <a:t> engineering</a:t>
            </a:r>
          </a:p>
        </p:txBody>
      </p:sp>
      <p:sp>
        <p:nvSpPr>
          <p:cNvPr id="2" name="TextBox 1">
            <a:extLst>
              <a:ext uri="{FF2B5EF4-FFF2-40B4-BE49-F238E27FC236}">
                <a16:creationId xmlns:a16="http://schemas.microsoft.com/office/drawing/2014/main" id="{690C9558-4784-701C-3C11-B8B8672E59CB}"/>
              </a:ext>
            </a:extLst>
          </p:cNvPr>
          <p:cNvSpPr txBox="1"/>
          <p:nvPr/>
        </p:nvSpPr>
        <p:spPr>
          <a:xfrm>
            <a:off x="273390" y="852744"/>
            <a:ext cx="7991836" cy="5016758"/>
          </a:xfrm>
          <a:prstGeom prst="rect">
            <a:avLst/>
          </a:prstGeom>
          <a:noFill/>
        </p:spPr>
        <p:txBody>
          <a:bodyPr wrap="square" rtlCol="0">
            <a:spAutoFit/>
          </a:bodyPr>
          <a:lstStyle/>
          <a:p>
            <a:pPr lvl="1"/>
            <a:r>
              <a:rPr lang="en-US" sz="2000" b="1" dirty="0"/>
              <a:t>Chain-of-Thought Prompting:</a:t>
            </a:r>
            <a:r>
              <a:rPr lang="en-US" sz="2000" dirty="0"/>
              <a:t> Breaking down complex tasks into intermediate steps to guide the model to a solution.</a:t>
            </a:r>
          </a:p>
          <a:p>
            <a:pPr marL="1028700" lvl="1" indent="-571500">
              <a:buFont typeface="Arial" panose="020B0604020202020204" pitchFamily="34" charset="0"/>
              <a:buChar char="•"/>
            </a:pPr>
            <a:endParaRPr lang="en-US" sz="2000" dirty="0"/>
          </a:p>
          <a:p>
            <a:pPr marL="1028700" lvl="1" indent="-571500">
              <a:buFont typeface="Arial" panose="020B0604020202020204" pitchFamily="34" charset="0"/>
              <a:buChar char="•"/>
            </a:pPr>
            <a:r>
              <a:rPr lang="en-US" sz="2000" dirty="0"/>
              <a:t>“Task: How can I make a peanut butter and jelly sandwich? Intermediate steps: Find bread, find peanut butter, find jelly, spread peanut butter, spread jelly, put the sandwich together.”</a:t>
            </a:r>
            <a:br>
              <a:rPr lang="en-US" sz="2000" dirty="0"/>
            </a:br>
            <a:endParaRPr lang="en-US" sz="2000" dirty="0"/>
          </a:p>
          <a:p>
            <a:pPr marL="1028700" lvl="1" indent="-571500">
              <a:buFont typeface="Arial" panose="020B0604020202020204" pitchFamily="34" charset="0"/>
              <a:buChar char="•"/>
            </a:pPr>
            <a:r>
              <a:rPr lang="en-US" sz="2000" dirty="0"/>
              <a:t>“Task: How can I calculate the area of a circle? Intermediate steps: Recall the formula for the area of a circle, measure the radius of the circle, plug the radius into the formula, calculate the area.”</a:t>
            </a:r>
            <a:br>
              <a:rPr lang="en-US" sz="2000" dirty="0"/>
            </a:br>
            <a:endParaRPr lang="en-US" sz="2000" dirty="0"/>
          </a:p>
          <a:p>
            <a:pPr marL="1028700" lvl="1" indent="-571500">
              <a:buFont typeface="Arial" panose="020B0604020202020204" pitchFamily="34" charset="0"/>
              <a:buChar char="•"/>
            </a:pPr>
            <a:r>
              <a:rPr lang="en-US" sz="2000" dirty="0"/>
              <a:t>“Task: How can I write a persuasive essay about climate change? Intermediate steps: Research the causes and effects of climate change, develop a strong argument, organize the essay into an introduction, body paragraphs, and conclusion.”</a:t>
            </a:r>
          </a:p>
        </p:txBody>
      </p:sp>
    </p:spTree>
    <p:extLst>
      <p:ext uri="{BB962C8B-B14F-4D97-AF65-F5344CB8AC3E}">
        <p14:creationId xmlns:p14="http://schemas.microsoft.com/office/powerpoint/2010/main" val="2154460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6000" r="-6000"/>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A4534F0-80B8-634E-964C-31ADAE60EE3E}"/>
              </a:ext>
            </a:extLst>
          </p:cNvPr>
          <p:cNvPicPr>
            <a:picLocks noChangeAspect="1"/>
          </p:cNvPicPr>
          <p:nvPr/>
        </p:nvPicPr>
        <p:blipFill>
          <a:blip r:embed="rId3"/>
          <a:stretch>
            <a:fillRect/>
          </a:stretch>
        </p:blipFill>
        <p:spPr>
          <a:xfrm>
            <a:off x="1649434" y="-234538"/>
            <a:ext cx="12822381" cy="7327075"/>
          </a:xfrm>
          <a:prstGeom prst="rect">
            <a:avLst/>
          </a:prstGeom>
        </p:spPr>
      </p:pic>
      <p:sp>
        <p:nvSpPr>
          <p:cNvPr id="2" name="Title 1">
            <a:extLst>
              <a:ext uri="{FF2B5EF4-FFF2-40B4-BE49-F238E27FC236}">
                <a16:creationId xmlns:a16="http://schemas.microsoft.com/office/drawing/2014/main" id="{3BF68E5C-6F96-6D8E-2D91-14817CB2FC0E}"/>
              </a:ext>
            </a:extLst>
          </p:cNvPr>
          <p:cNvSpPr>
            <a:spLocks noGrp="1"/>
          </p:cNvSpPr>
          <p:nvPr>
            <p:ph type="ctrTitle"/>
          </p:nvPr>
        </p:nvSpPr>
        <p:spPr>
          <a:xfrm>
            <a:off x="376547" y="1525636"/>
            <a:ext cx="9026991" cy="3806727"/>
          </a:xfrm>
        </p:spPr>
        <p:txBody>
          <a:bodyPr anchor="ctr">
            <a:noAutofit/>
          </a:bodyPr>
          <a:lstStyle/>
          <a:p>
            <a:pPr algn="l"/>
            <a:r>
              <a:rPr lang="en-US" sz="4000" b="1" dirty="0">
                <a:solidFill>
                  <a:schemeClr val="bg1"/>
                </a:solidFill>
                <a:effectLst>
                  <a:glow rad="431800">
                    <a:schemeClr val="tx1">
                      <a:alpha val="66000"/>
                    </a:schemeClr>
                  </a:glow>
                </a:effectLst>
                <a:latin typeface="Dune Rise" panose="02000503000000000000" pitchFamily="50" charset="0"/>
              </a:rPr>
              <a:t>Design Patterns with LLMs</a:t>
            </a:r>
          </a:p>
        </p:txBody>
      </p:sp>
    </p:spTree>
    <p:extLst>
      <p:ext uri="{BB962C8B-B14F-4D97-AF65-F5344CB8AC3E}">
        <p14:creationId xmlns:p14="http://schemas.microsoft.com/office/powerpoint/2010/main" val="6635096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400" b="1" dirty="0" err="1">
                <a:solidFill>
                  <a:schemeClr val="bg1"/>
                </a:solidFill>
                <a:effectLst>
                  <a:glow rad="431800">
                    <a:schemeClr val="tx1">
                      <a:alpha val="66000"/>
                    </a:schemeClr>
                  </a:glow>
                </a:effectLst>
                <a:latin typeface="Dune Rise" panose="02000503000000000000" pitchFamily="50" charset="0"/>
              </a:rPr>
              <a:t>PrOmpt</a:t>
            </a:r>
            <a:r>
              <a:rPr lang="en-US" sz="2400" b="1" dirty="0">
                <a:solidFill>
                  <a:schemeClr val="bg1"/>
                </a:solidFill>
                <a:effectLst>
                  <a:glow rad="431800">
                    <a:schemeClr val="tx1">
                      <a:alpha val="66000"/>
                    </a:schemeClr>
                  </a:glow>
                </a:effectLst>
                <a:latin typeface="Dune Rise" panose="02000503000000000000" pitchFamily="50" charset="0"/>
              </a:rPr>
              <a:t> engineering</a:t>
            </a:r>
          </a:p>
        </p:txBody>
      </p:sp>
      <p:sp>
        <p:nvSpPr>
          <p:cNvPr id="2" name="TextBox 1">
            <a:extLst>
              <a:ext uri="{FF2B5EF4-FFF2-40B4-BE49-F238E27FC236}">
                <a16:creationId xmlns:a16="http://schemas.microsoft.com/office/drawing/2014/main" id="{690C9558-4784-701C-3C11-B8B8672E59CB}"/>
              </a:ext>
            </a:extLst>
          </p:cNvPr>
          <p:cNvSpPr txBox="1"/>
          <p:nvPr/>
        </p:nvSpPr>
        <p:spPr>
          <a:xfrm>
            <a:off x="273390" y="852744"/>
            <a:ext cx="7991836" cy="6555641"/>
          </a:xfrm>
          <a:prstGeom prst="rect">
            <a:avLst/>
          </a:prstGeom>
          <a:noFill/>
        </p:spPr>
        <p:txBody>
          <a:bodyPr wrap="square" rtlCol="0">
            <a:spAutoFit/>
          </a:bodyPr>
          <a:lstStyle/>
          <a:p>
            <a:pPr lvl="1"/>
            <a:r>
              <a:rPr lang="en-US" sz="2800" b="1" dirty="0"/>
              <a:t>Least-to Most-Prompting:</a:t>
            </a:r>
            <a:r>
              <a:rPr lang="en-US" sz="2800" dirty="0"/>
              <a:t> Start from simple context and work out to more complex contexts.</a:t>
            </a:r>
          </a:p>
          <a:p>
            <a:pPr marL="1028700" lvl="1" indent="-571500">
              <a:buFont typeface="Arial" panose="020B0604020202020204" pitchFamily="34" charset="0"/>
              <a:buChar char="•"/>
            </a:pPr>
            <a:endParaRPr lang="en-US" sz="2800" dirty="0"/>
          </a:p>
          <a:p>
            <a:pPr marL="1028700" lvl="1" indent="-571500">
              <a:buFont typeface="Arial" panose="020B0604020202020204" pitchFamily="34" charset="0"/>
              <a:buChar char="•"/>
            </a:pPr>
            <a:endParaRPr lang="en-US" sz="2800" dirty="0"/>
          </a:p>
          <a:p>
            <a:pPr lvl="1"/>
            <a:r>
              <a:rPr lang="en-US" sz="2800" b="0" i="0" dirty="0">
                <a:solidFill>
                  <a:srgbClr val="39404B"/>
                </a:solidFill>
                <a:effectLst/>
                <a:latin typeface="Arial" panose="020B0604020202020204" pitchFamily="34" charset="0"/>
              </a:rPr>
              <a:t>“Perform a code review:</a:t>
            </a:r>
          </a:p>
          <a:p>
            <a:pPr lvl="1"/>
            <a:br>
              <a:rPr lang="en-US" sz="2800" dirty="0">
                <a:solidFill>
                  <a:srgbClr val="39404B"/>
                </a:solidFill>
                <a:latin typeface="Arial" panose="020B0604020202020204" pitchFamily="34" charset="0"/>
              </a:rPr>
            </a:br>
            <a:r>
              <a:rPr lang="en-US" sz="2800" dirty="0">
                <a:solidFill>
                  <a:srgbClr val="39404B"/>
                </a:solidFill>
                <a:latin typeface="Arial" panose="020B0604020202020204" pitchFamily="34" charset="0"/>
              </a:rPr>
              <a:t>Subtasks</a:t>
            </a:r>
          </a:p>
          <a:p>
            <a:pPr lvl="1"/>
            <a:r>
              <a:rPr lang="en-US" sz="2800" b="0" i="0" dirty="0">
                <a:solidFill>
                  <a:srgbClr val="39404B"/>
                </a:solidFill>
                <a:effectLst/>
                <a:latin typeface="Arial" panose="020B0604020202020204" pitchFamily="34" charset="0"/>
              </a:rPr>
              <a:t>   - Check the style of the code</a:t>
            </a:r>
          </a:p>
          <a:p>
            <a:pPr lvl="1"/>
            <a:r>
              <a:rPr lang="en-US" sz="2800" b="0" i="0" dirty="0">
                <a:solidFill>
                  <a:srgbClr val="39404B"/>
                </a:solidFill>
                <a:effectLst/>
                <a:latin typeface="Arial" panose="020B0604020202020204" pitchFamily="34" charset="0"/>
              </a:rPr>
              <a:t>   - Check for any security vulnerabilities.</a:t>
            </a:r>
          </a:p>
          <a:p>
            <a:pPr lvl="1"/>
            <a:r>
              <a:rPr lang="en-US" sz="2800" b="0" i="0" dirty="0">
                <a:solidFill>
                  <a:srgbClr val="39404B"/>
                </a:solidFill>
                <a:effectLst/>
                <a:latin typeface="Arial" panose="020B0604020202020204" pitchFamily="34" charset="0"/>
              </a:rPr>
              <a:t>   - Look for ways to make the code more efficient.”</a:t>
            </a:r>
            <a:br>
              <a:rPr lang="en-US" sz="2800" b="0" i="0" dirty="0">
                <a:solidFill>
                  <a:srgbClr val="39404B"/>
                </a:solidFill>
                <a:effectLst/>
                <a:latin typeface="Arial" panose="020B0604020202020204" pitchFamily="34" charset="0"/>
              </a:rPr>
            </a:br>
            <a:br>
              <a:rPr lang="en-US" sz="2800" b="0" i="0" dirty="0">
                <a:solidFill>
                  <a:srgbClr val="39404B"/>
                </a:solidFill>
                <a:effectLst/>
                <a:latin typeface="Arial" panose="020B0604020202020204" pitchFamily="34" charset="0"/>
              </a:rPr>
            </a:br>
            <a:r>
              <a:rPr lang="en-US" sz="2800" b="0" i="0" dirty="0">
                <a:solidFill>
                  <a:srgbClr val="39404B"/>
                </a:solidFill>
                <a:effectLst/>
                <a:latin typeface="Arial" panose="020B0604020202020204" pitchFamily="34" charset="0"/>
              </a:rPr>
              <a:t>&lt;&lt;code&gt;&gt;”</a:t>
            </a:r>
            <a:endParaRPr lang="en-US" sz="2800" dirty="0"/>
          </a:p>
          <a:p>
            <a:pPr marL="1028700" lvl="1" indent="-571500">
              <a:buFont typeface="Arial" panose="020B0604020202020204" pitchFamily="34" charset="0"/>
              <a:buChar char="•"/>
            </a:pPr>
            <a:endParaRPr lang="en-US" sz="2800" dirty="0"/>
          </a:p>
          <a:p>
            <a:pPr marL="1028700" lvl="1" indent="-571500">
              <a:buFont typeface="Arial" panose="020B0604020202020204" pitchFamily="34" charset="0"/>
              <a:buChar char="•"/>
            </a:pPr>
            <a:endParaRPr lang="en-US" sz="2800" dirty="0"/>
          </a:p>
        </p:txBody>
      </p:sp>
    </p:spTree>
    <p:extLst>
      <p:ext uri="{BB962C8B-B14F-4D97-AF65-F5344CB8AC3E}">
        <p14:creationId xmlns:p14="http://schemas.microsoft.com/office/powerpoint/2010/main" val="1770057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400" b="1" dirty="0" err="1">
                <a:solidFill>
                  <a:schemeClr val="bg1"/>
                </a:solidFill>
                <a:effectLst>
                  <a:glow rad="431800">
                    <a:schemeClr val="tx1">
                      <a:alpha val="66000"/>
                    </a:schemeClr>
                  </a:glow>
                </a:effectLst>
                <a:latin typeface="Dune Rise" panose="02000503000000000000" pitchFamily="50" charset="0"/>
              </a:rPr>
              <a:t>PrOmpt</a:t>
            </a:r>
            <a:r>
              <a:rPr lang="en-US" sz="2400" b="1" dirty="0">
                <a:solidFill>
                  <a:schemeClr val="bg1"/>
                </a:solidFill>
                <a:effectLst>
                  <a:glow rad="431800">
                    <a:schemeClr val="tx1">
                      <a:alpha val="66000"/>
                    </a:schemeClr>
                  </a:glow>
                </a:effectLst>
                <a:latin typeface="Dune Rise" panose="02000503000000000000" pitchFamily="50" charset="0"/>
              </a:rPr>
              <a:t> engineering</a:t>
            </a:r>
          </a:p>
        </p:txBody>
      </p:sp>
      <p:sp>
        <p:nvSpPr>
          <p:cNvPr id="2" name="TextBox 1">
            <a:extLst>
              <a:ext uri="{FF2B5EF4-FFF2-40B4-BE49-F238E27FC236}">
                <a16:creationId xmlns:a16="http://schemas.microsoft.com/office/drawing/2014/main" id="{690C9558-4784-701C-3C11-B8B8672E59CB}"/>
              </a:ext>
            </a:extLst>
          </p:cNvPr>
          <p:cNvSpPr txBox="1"/>
          <p:nvPr/>
        </p:nvSpPr>
        <p:spPr>
          <a:xfrm>
            <a:off x="293269" y="832866"/>
            <a:ext cx="7991836" cy="2800767"/>
          </a:xfrm>
          <a:prstGeom prst="rect">
            <a:avLst/>
          </a:prstGeom>
          <a:noFill/>
        </p:spPr>
        <p:txBody>
          <a:bodyPr wrap="square" rtlCol="0">
            <a:spAutoFit/>
          </a:bodyPr>
          <a:lstStyle/>
          <a:p>
            <a:pPr lvl="1"/>
            <a:r>
              <a:rPr lang="en-US" sz="4400" b="1" dirty="0"/>
              <a:t>Hybrid Prompting:</a:t>
            </a:r>
            <a:r>
              <a:rPr lang="en-US" sz="4400" dirty="0"/>
              <a:t> Combining elements from various prompting techniques for complex or nuanced tasks.</a:t>
            </a:r>
          </a:p>
        </p:txBody>
      </p:sp>
    </p:spTree>
    <p:extLst>
      <p:ext uri="{BB962C8B-B14F-4D97-AF65-F5344CB8AC3E}">
        <p14:creationId xmlns:p14="http://schemas.microsoft.com/office/powerpoint/2010/main" val="5114385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Prompt </a:t>
            </a:r>
            <a:r>
              <a:rPr lang="en-US" sz="2000" b="1" dirty="0" err="1">
                <a:solidFill>
                  <a:schemeClr val="bg1"/>
                </a:solidFill>
                <a:effectLst>
                  <a:glow rad="431800">
                    <a:schemeClr val="tx1">
                      <a:alpha val="66000"/>
                    </a:schemeClr>
                  </a:glow>
                </a:effectLst>
                <a:latin typeface="Dune Rise" panose="02000503000000000000" pitchFamily="50" charset="0"/>
              </a:rPr>
              <a:t>engineeering</a:t>
            </a:r>
            <a:endParaRPr lang="en-US" sz="2000" b="1" dirty="0">
              <a:solidFill>
                <a:schemeClr val="bg1"/>
              </a:solidFill>
              <a:effectLst>
                <a:glow rad="431800">
                  <a:schemeClr val="tx1">
                    <a:alpha val="66000"/>
                  </a:schemeClr>
                </a:glow>
              </a:effectLst>
              <a:latin typeface="Dune Rise" panose="02000503000000000000" pitchFamily="50" charset="0"/>
            </a:endParaRPr>
          </a:p>
        </p:txBody>
      </p:sp>
      <p:sp>
        <p:nvSpPr>
          <p:cNvPr id="3" name="Rectangle 2">
            <a:extLst>
              <a:ext uri="{FF2B5EF4-FFF2-40B4-BE49-F238E27FC236}">
                <a16:creationId xmlns:a16="http://schemas.microsoft.com/office/drawing/2014/main" id="{53C1AD59-A90F-EC4F-4915-90378590DF1B}"/>
              </a:ext>
            </a:extLst>
          </p:cNvPr>
          <p:cNvSpPr/>
          <p:nvPr/>
        </p:nvSpPr>
        <p:spPr>
          <a:xfrm>
            <a:off x="1580375" y="2196477"/>
            <a:ext cx="1436038" cy="9144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LLM Model</a:t>
            </a:r>
          </a:p>
          <a:p>
            <a:pPr algn="ctr"/>
            <a:r>
              <a:rPr lang="en-US" dirty="0"/>
              <a:t>(Pretrained)</a:t>
            </a:r>
          </a:p>
        </p:txBody>
      </p:sp>
      <p:sp>
        <p:nvSpPr>
          <p:cNvPr id="5" name="Rectangle 4">
            <a:extLst>
              <a:ext uri="{FF2B5EF4-FFF2-40B4-BE49-F238E27FC236}">
                <a16:creationId xmlns:a16="http://schemas.microsoft.com/office/drawing/2014/main" id="{886B9F18-7187-EEA7-F8B2-A3683D83B5F7}"/>
              </a:ext>
            </a:extLst>
          </p:cNvPr>
          <p:cNvSpPr/>
          <p:nvPr/>
        </p:nvSpPr>
        <p:spPr>
          <a:xfrm>
            <a:off x="4128095" y="1831331"/>
            <a:ext cx="763020" cy="16446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API</a:t>
            </a:r>
          </a:p>
        </p:txBody>
      </p:sp>
      <p:sp>
        <p:nvSpPr>
          <p:cNvPr id="6" name="Arrow: Left-Right 5">
            <a:extLst>
              <a:ext uri="{FF2B5EF4-FFF2-40B4-BE49-F238E27FC236}">
                <a16:creationId xmlns:a16="http://schemas.microsoft.com/office/drawing/2014/main" id="{6C98AF77-9102-A8A7-5E2D-9405CE7FE815}"/>
              </a:ext>
            </a:extLst>
          </p:cNvPr>
          <p:cNvSpPr/>
          <p:nvPr/>
        </p:nvSpPr>
        <p:spPr>
          <a:xfrm>
            <a:off x="3201661" y="2442975"/>
            <a:ext cx="763019"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90AC96A-D5C5-0290-091E-3A158EB8E167}"/>
              </a:ext>
            </a:extLst>
          </p:cNvPr>
          <p:cNvSpPr/>
          <p:nvPr/>
        </p:nvSpPr>
        <p:spPr>
          <a:xfrm>
            <a:off x="6018586" y="2001798"/>
            <a:ext cx="1031945" cy="13427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a:t>
            </a:r>
          </a:p>
          <a:p>
            <a:pPr algn="ctr"/>
            <a:r>
              <a:rPr lang="en-US" dirty="0"/>
              <a:t>Context</a:t>
            </a:r>
          </a:p>
        </p:txBody>
      </p:sp>
      <p:sp>
        <p:nvSpPr>
          <p:cNvPr id="14" name="Arrow: Left-Right 13">
            <a:extLst>
              <a:ext uri="{FF2B5EF4-FFF2-40B4-BE49-F238E27FC236}">
                <a16:creationId xmlns:a16="http://schemas.microsoft.com/office/drawing/2014/main" id="{66BC735B-DED6-EA93-AEC9-61B0E05BB35D}"/>
              </a:ext>
            </a:extLst>
          </p:cNvPr>
          <p:cNvSpPr/>
          <p:nvPr/>
        </p:nvSpPr>
        <p:spPr>
          <a:xfrm>
            <a:off x="5021905" y="2442975"/>
            <a:ext cx="763019"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F0216C1E-545B-76D9-3B1E-AD63C2E8F950}"/>
              </a:ext>
            </a:extLst>
          </p:cNvPr>
          <p:cNvSpPr/>
          <p:nvPr/>
        </p:nvSpPr>
        <p:spPr>
          <a:xfrm>
            <a:off x="6170986" y="2154198"/>
            <a:ext cx="1031945" cy="13427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a:t>
            </a:r>
          </a:p>
          <a:p>
            <a:pPr algn="ctr"/>
            <a:r>
              <a:rPr lang="en-US" dirty="0"/>
              <a:t>Context</a:t>
            </a:r>
          </a:p>
        </p:txBody>
      </p:sp>
      <p:sp>
        <p:nvSpPr>
          <p:cNvPr id="20" name="Rectangle 19">
            <a:extLst>
              <a:ext uri="{FF2B5EF4-FFF2-40B4-BE49-F238E27FC236}">
                <a16:creationId xmlns:a16="http://schemas.microsoft.com/office/drawing/2014/main" id="{859CA8D6-1D52-6DD5-23F0-F876A4A73E8B}"/>
              </a:ext>
            </a:extLst>
          </p:cNvPr>
          <p:cNvSpPr/>
          <p:nvPr/>
        </p:nvSpPr>
        <p:spPr>
          <a:xfrm>
            <a:off x="6323386" y="2306598"/>
            <a:ext cx="1031945" cy="13427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a:t>
            </a:r>
          </a:p>
          <a:p>
            <a:pPr algn="ctr"/>
            <a:r>
              <a:rPr lang="en-US" dirty="0"/>
              <a:t>Context</a:t>
            </a:r>
          </a:p>
        </p:txBody>
      </p:sp>
      <p:sp>
        <p:nvSpPr>
          <p:cNvPr id="2" name="Rectangle 1">
            <a:extLst>
              <a:ext uri="{FF2B5EF4-FFF2-40B4-BE49-F238E27FC236}">
                <a16:creationId xmlns:a16="http://schemas.microsoft.com/office/drawing/2014/main" id="{E0310F7B-CE79-962A-A84B-0C4F69A436C3}"/>
              </a:ext>
            </a:extLst>
          </p:cNvPr>
          <p:cNvSpPr/>
          <p:nvPr/>
        </p:nvSpPr>
        <p:spPr>
          <a:xfrm>
            <a:off x="3642013" y="4379843"/>
            <a:ext cx="1789001" cy="699695"/>
          </a:xfrm>
          <a:prstGeom prst="rect">
            <a:avLst/>
          </a:prstGeom>
          <a:ln>
            <a:prstDash val="dash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External Context</a:t>
            </a:r>
          </a:p>
        </p:txBody>
      </p:sp>
      <p:sp>
        <p:nvSpPr>
          <p:cNvPr id="7" name="Arrow: Up 6">
            <a:extLst>
              <a:ext uri="{FF2B5EF4-FFF2-40B4-BE49-F238E27FC236}">
                <a16:creationId xmlns:a16="http://schemas.microsoft.com/office/drawing/2014/main" id="{40457080-F0DF-2180-4683-DB99CA1B1072}"/>
              </a:ext>
            </a:extLst>
          </p:cNvPr>
          <p:cNvSpPr/>
          <p:nvPr/>
        </p:nvSpPr>
        <p:spPr>
          <a:xfrm>
            <a:off x="4280474" y="3578086"/>
            <a:ext cx="458262" cy="699695"/>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88684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500"/>
                                        <p:tgtEl>
                                          <p:spTgt spid="19"/>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12" grpId="0" animBg="1"/>
      <p:bldP spid="14" grpId="0" animBg="1"/>
      <p:bldP spid="19" grpId="0" animBg="1"/>
      <p:bldP spid="20" grpId="0" animBg="1"/>
      <p:bldP spid="2" grpId="0" animBg="1"/>
      <p:bldP spid="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Prompt </a:t>
            </a:r>
            <a:r>
              <a:rPr lang="en-US" sz="2000" b="1" dirty="0" err="1">
                <a:solidFill>
                  <a:schemeClr val="bg1"/>
                </a:solidFill>
                <a:effectLst>
                  <a:glow rad="431800">
                    <a:schemeClr val="tx1">
                      <a:alpha val="66000"/>
                    </a:schemeClr>
                  </a:glow>
                </a:effectLst>
                <a:latin typeface="Dune Rise" panose="02000503000000000000" pitchFamily="50" charset="0"/>
              </a:rPr>
              <a:t>engineeering</a:t>
            </a:r>
            <a:endParaRPr lang="en-US" sz="2000" b="1" dirty="0">
              <a:solidFill>
                <a:schemeClr val="bg1"/>
              </a:solidFill>
              <a:effectLst>
                <a:glow rad="431800">
                  <a:schemeClr val="tx1">
                    <a:alpha val="66000"/>
                  </a:schemeClr>
                </a:glow>
              </a:effectLst>
              <a:latin typeface="Dune Rise" panose="02000503000000000000" pitchFamily="50" charset="0"/>
            </a:endParaRPr>
          </a:p>
        </p:txBody>
      </p:sp>
      <p:sp>
        <p:nvSpPr>
          <p:cNvPr id="3" name="Rectangle 2">
            <a:extLst>
              <a:ext uri="{FF2B5EF4-FFF2-40B4-BE49-F238E27FC236}">
                <a16:creationId xmlns:a16="http://schemas.microsoft.com/office/drawing/2014/main" id="{53C1AD59-A90F-EC4F-4915-90378590DF1B}"/>
              </a:ext>
            </a:extLst>
          </p:cNvPr>
          <p:cNvSpPr/>
          <p:nvPr/>
        </p:nvSpPr>
        <p:spPr>
          <a:xfrm>
            <a:off x="1580375" y="2196477"/>
            <a:ext cx="1436038" cy="9144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GPT 3.5</a:t>
            </a:r>
          </a:p>
        </p:txBody>
      </p:sp>
      <p:sp>
        <p:nvSpPr>
          <p:cNvPr id="5" name="Rectangle 4">
            <a:extLst>
              <a:ext uri="{FF2B5EF4-FFF2-40B4-BE49-F238E27FC236}">
                <a16:creationId xmlns:a16="http://schemas.microsoft.com/office/drawing/2014/main" id="{886B9F18-7187-EEA7-F8B2-A3683D83B5F7}"/>
              </a:ext>
            </a:extLst>
          </p:cNvPr>
          <p:cNvSpPr/>
          <p:nvPr/>
        </p:nvSpPr>
        <p:spPr>
          <a:xfrm>
            <a:off x="4128095" y="1831331"/>
            <a:ext cx="763020" cy="16446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Python API</a:t>
            </a:r>
          </a:p>
        </p:txBody>
      </p:sp>
      <p:sp>
        <p:nvSpPr>
          <p:cNvPr id="6" name="Arrow: Left-Right 5">
            <a:extLst>
              <a:ext uri="{FF2B5EF4-FFF2-40B4-BE49-F238E27FC236}">
                <a16:creationId xmlns:a16="http://schemas.microsoft.com/office/drawing/2014/main" id="{6C98AF77-9102-A8A7-5E2D-9405CE7FE815}"/>
              </a:ext>
            </a:extLst>
          </p:cNvPr>
          <p:cNvSpPr/>
          <p:nvPr/>
        </p:nvSpPr>
        <p:spPr>
          <a:xfrm>
            <a:off x="3201661" y="2442975"/>
            <a:ext cx="763019"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90AC96A-D5C5-0290-091E-3A158EB8E167}"/>
              </a:ext>
            </a:extLst>
          </p:cNvPr>
          <p:cNvSpPr/>
          <p:nvPr/>
        </p:nvSpPr>
        <p:spPr>
          <a:xfrm>
            <a:off x="6018586" y="2001798"/>
            <a:ext cx="1031945" cy="13427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a:t>
            </a:r>
          </a:p>
          <a:p>
            <a:pPr algn="ctr"/>
            <a:r>
              <a:rPr lang="en-US" dirty="0"/>
              <a:t>Context</a:t>
            </a:r>
          </a:p>
        </p:txBody>
      </p:sp>
      <p:sp>
        <p:nvSpPr>
          <p:cNvPr id="14" name="Arrow: Left-Right 13">
            <a:extLst>
              <a:ext uri="{FF2B5EF4-FFF2-40B4-BE49-F238E27FC236}">
                <a16:creationId xmlns:a16="http://schemas.microsoft.com/office/drawing/2014/main" id="{66BC735B-DED6-EA93-AEC9-61B0E05BB35D}"/>
              </a:ext>
            </a:extLst>
          </p:cNvPr>
          <p:cNvSpPr/>
          <p:nvPr/>
        </p:nvSpPr>
        <p:spPr>
          <a:xfrm>
            <a:off x="5021905" y="2442975"/>
            <a:ext cx="763019"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F0216C1E-545B-76D9-3B1E-AD63C2E8F950}"/>
              </a:ext>
            </a:extLst>
          </p:cNvPr>
          <p:cNvSpPr/>
          <p:nvPr/>
        </p:nvSpPr>
        <p:spPr>
          <a:xfrm>
            <a:off x="6170986" y="2154198"/>
            <a:ext cx="1031945" cy="13427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a:t>
            </a:r>
          </a:p>
          <a:p>
            <a:pPr algn="ctr"/>
            <a:r>
              <a:rPr lang="en-US" dirty="0"/>
              <a:t>Context</a:t>
            </a:r>
          </a:p>
        </p:txBody>
      </p:sp>
      <p:sp>
        <p:nvSpPr>
          <p:cNvPr id="20" name="Rectangle 19">
            <a:extLst>
              <a:ext uri="{FF2B5EF4-FFF2-40B4-BE49-F238E27FC236}">
                <a16:creationId xmlns:a16="http://schemas.microsoft.com/office/drawing/2014/main" id="{859CA8D6-1D52-6DD5-23F0-F876A4A73E8B}"/>
              </a:ext>
            </a:extLst>
          </p:cNvPr>
          <p:cNvSpPr/>
          <p:nvPr/>
        </p:nvSpPr>
        <p:spPr>
          <a:xfrm>
            <a:off x="6323386" y="2306598"/>
            <a:ext cx="1031945" cy="13427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HTML Client</a:t>
            </a:r>
          </a:p>
        </p:txBody>
      </p:sp>
      <p:sp>
        <p:nvSpPr>
          <p:cNvPr id="2" name="Rectangle 1">
            <a:extLst>
              <a:ext uri="{FF2B5EF4-FFF2-40B4-BE49-F238E27FC236}">
                <a16:creationId xmlns:a16="http://schemas.microsoft.com/office/drawing/2014/main" id="{E0310F7B-CE79-962A-A84B-0C4F69A436C3}"/>
              </a:ext>
            </a:extLst>
          </p:cNvPr>
          <p:cNvSpPr/>
          <p:nvPr/>
        </p:nvSpPr>
        <p:spPr>
          <a:xfrm>
            <a:off x="3642013" y="4379843"/>
            <a:ext cx="1789001" cy="699695"/>
          </a:xfrm>
          <a:prstGeom prst="rect">
            <a:avLst/>
          </a:prstGeom>
          <a:ln>
            <a:prstDash val="dash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Wikipedia Article</a:t>
            </a:r>
          </a:p>
        </p:txBody>
      </p:sp>
      <p:sp>
        <p:nvSpPr>
          <p:cNvPr id="7" name="Arrow: Up 6">
            <a:extLst>
              <a:ext uri="{FF2B5EF4-FFF2-40B4-BE49-F238E27FC236}">
                <a16:creationId xmlns:a16="http://schemas.microsoft.com/office/drawing/2014/main" id="{40457080-F0DF-2180-4683-DB99CA1B1072}"/>
              </a:ext>
            </a:extLst>
          </p:cNvPr>
          <p:cNvSpPr/>
          <p:nvPr/>
        </p:nvSpPr>
        <p:spPr>
          <a:xfrm>
            <a:off x="4280474" y="3578086"/>
            <a:ext cx="458262" cy="699695"/>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08821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500"/>
                                        <p:tgtEl>
                                          <p:spTgt spid="19"/>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12" grpId="0" animBg="1"/>
      <p:bldP spid="14" grpId="0" animBg="1"/>
      <p:bldP spid="19" grpId="0" animBg="1"/>
      <p:bldP spid="20" grpId="0" animBg="1"/>
      <p:bldP spid="2" grpId="0" animBg="1"/>
      <p:bldP spid="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err="1">
                <a:solidFill>
                  <a:schemeClr val="bg1"/>
                </a:solidFill>
                <a:effectLst>
                  <a:glow rad="431800">
                    <a:schemeClr val="tx1">
                      <a:alpha val="66000"/>
                    </a:schemeClr>
                  </a:glow>
                </a:effectLst>
                <a:latin typeface="Dune Rise" panose="02000503000000000000" pitchFamily="50" charset="0"/>
              </a:rPr>
              <a:t>CODe</a:t>
            </a:r>
            <a:r>
              <a:rPr lang="en-US" sz="2000" b="1" dirty="0">
                <a:solidFill>
                  <a:schemeClr val="bg1"/>
                </a:solidFill>
                <a:effectLst>
                  <a:glow rad="431800">
                    <a:schemeClr val="tx1">
                      <a:alpha val="66000"/>
                    </a:schemeClr>
                  </a:glow>
                </a:effectLst>
                <a:latin typeface="Dune Rise" panose="02000503000000000000" pitchFamily="50" charset="0"/>
              </a:rPr>
              <a:t> </a:t>
            </a:r>
            <a:br>
              <a:rPr lang="en-US" sz="2000" b="1" dirty="0">
                <a:solidFill>
                  <a:schemeClr val="bg1"/>
                </a:solidFill>
                <a:effectLst>
                  <a:glow rad="431800">
                    <a:schemeClr val="tx1">
                      <a:alpha val="66000"/>
                    </a:schemeClr>
                  </a:glow>
                </a:effectLst>
                <a:latin typeface="Dune Rise" panose="02000503000000000000" pitchFamily="50" charset="0"/>
              </a:rPr>
            </a:br>
            <a:r>
              <a:rPr lang="en-US" sz="2000" b="1" dirty="0" err="1">
                <a:solidFill>
                  <a:schemeClr val="bg1"/>
                </a:solidFill>
                <a:effectLst>
                  <a:glow rad="431800">
                    <a:schemeClr val="tx1">
                      <a:alpha val="66000"/>
                    </a:schemeClr>
                  </a:glow>
                </a:effectLst>
                <a:latin typeface="Dune Rise" panose="02000503000000000000" pitchFamily="50" charset="0"/>
              </a:rPr>
              <a:t>eXCUTION</a:t>
            </a:r>
            <a:endParaRPr lang="en-US" sz="2000" b="1" dirty="0">
              <a:solidFill>
                <a:schemeClr val="bg1"/>
              </a:solidFill>
              <a:effectLst>
                <a:glow rad="431800">
                  <a:schemeClr val="tx1">
                    <a:alpha val="66000"/>
                  </a:schemeClr>
                </a:glow>
              </a:effectLst>
              <a:latin typeface="Dune Rise" panose="02000503000000000000" pitchFamily="50" charset="0"/>
            </a:endParaRPr>
          </a:p>
        </p:txBody>
      </p:sp>
      <p:sp>
        <p:nvSpPr>
          <p:cNvPr id="7" name="Callout: Right Arrow 6">
            <a:extLst>
              <a:ext uri="{FF2B5EF4-FFF2-40B4-BE49-F238E27FC236}">
                <a16:creationId xmlns:a16="http://schemas.microsoft.com/office/drawing/2014/main" id="{714BA578-6B6F-1808-182B-0BC434F06FE2}"/>
              </a:ext>
            </a:extLst>
          </p:cNvPr>
          <p:cNvSpPr/>
          <p:nvPr/>
        </p:nvSpPr>
        <p:spPr>
          <a:xfrm>
            <a:off x="393580" y="1971673"/>
            <a:ext cx="1809051" cy="2344301"/>
          </a:xfrm>
          <a:prstGeom prst="rightArrowCallout">
            <a:avLst>
              <a:gd name="adj1" fmla="val 6779"/>
              <a:gd name="adj2" fmla="val 10472"/>
              <a:gd name="adj3" fmla="val 13784"/>
              <a:gd name="adj4" fmla="val 78374"/>
            </a:avLst>
          </a:prstGeom>
          <a:ln>
            <a:prstDash val="dash"/>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Flowchart: Magnetic Disk 8">
            <a:extLst>
              <a:ext uri="{FF2B5EF4-FFF2-40B4-BE49-F238E27FC236}">
                <a16:creationId xmlns:a16="http://schemas.microsoft.com/office/drawing/2014/main" id="{36C18A70-D119-E190-E0D7-ECB31489572D}"/>
              </a:ext>
            </a:extLst>
          </p:cNvPr>
          <p:cNvSpPr/>
          <p:nvPr/>
        </p:nvSpPr>
        <p:spPr>
          <a:xfrm>
            <a:off x="559276" y="2217149"/>
            <a:ext cx="995560" cy="566643"/>
          </a:xfrm>
          <a:prstGeom prst="flowChartMagneticDisk">
            <a:avLst/>
          </a:prstGeom>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Sources</a:t>
            </a:r>
          </a:p>
        </p:txBody>
      </p:sp>
      <p:sp>
        <p:nvSpPr>
          <p:cNvPr id="13" name="Flowchart: Magnetic Disk 12">
            <a:extLst>
              <a:ext uri="{FF2B5EF4-FFF2-40B4-BE49-F238E27FC236}">
                <a16:creationId xmlns:a16="http://schemas.microsoft.com/office/drawing/2014/main" id="{53F8BF42-6A01-8DB1-6575-2A3FB2C35BC4}"/>
              </a:ext>
            </a:extLst>
          </p:cNvPr>
          <p:cNvSpPr/>
          <p:nvPr/>
        </p:nvSpPr>
        <p:spPr>
          <a:xfrm>
            <a:off x="559275" y="2891187"/>
            <a:ext cx="995560" cy="566643"/>
          </a:xfrm>
          <a:prstGeom prst="flowChartMagneticDisk">
            <a:avLst/>
          </a:prstGeom>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Sources</a:t>
            </a:r>
          </a:p>
        </p:txBody>
      </p:sp>
      <p:sp>
        <p:nvSpPr>
          <p:cNvPr id="15" name="Flowchart: Magnetic Disk 14">
            <a:extLst>
              <a:ext uri="{FF2B5EF4-FFF2-40B4-BE49-F238E27FC236}">
                <a16:creationId xmlns:a16="http://schemas.microsoft.com/office/drawing/2014/main" id="{E67D257B-4C20-91DB-9DD0-7BA4D3F7238E}"/>
              </a:ext>
            </a:extLst>
          </p:cNvPr>
          <p:cNvSpPr/>
          <p:nvPr/>
        </p:nvSpPr>
        <p:spPr>
          <a:xfrm>
            <a:off x="559275" y="3565225"/>
            <a:ext cx="995560" cy="566643"/>
          </a:xfrm>
          <a:prstGeom prst="flowChartMagneticDisk">
            <a:avLst/>
          </a:prstGeom>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Sources</a:t>
            </a:r>
          </a:p>
        </p:txBody>
      </p:sp>
      <p:sp>
        <p:nvSpPr>
          <p:cNvPr id="16" name="Flowchart: Magnetic Disk 15">
            <a:extLst>
              <a:ext uri="{FF2B5EF4-FFF2-40B4-BE49-F238E27FC236}">
                <a16:creationId xmlns:a16="http://schemas.microsoft.com/office/drawing/2014/main" id="{0CDFCCE6-AE9B-18D9-8920-ADA08EC1178D}"/>
              </a:ext>
            </a:extLst>
          </p:cNvPr>
          <p:cNvSpPr/>
          <p:nvPr/>
        </p:nvSpPr>
        <p:spPr>
          <a:xfrm>
            <a:off x="4010946" y="2565791"/>
            <a:ext cx="1199687" cy="1199772"/>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Execute</a:t>
            </a:r>
          </a:p>
          <a:p>
            <a:pPr algn="ctr"/>
            <a:r>
              <a:rPr lang="en-US" sz="1100" dirty="0"/>
              <a:t>Code</a:t>
            </a:r>
          </a:p>
          <a:p>
            <a:pPr algn="ctr"/>
            <a:r>
              <a:rPr lang="en-US" sz="1100" dirty="0"/>
              <a:t>(SQL, Sandbox)</a:t>
            </a:r>
          </a:p>
        </p:txBody>
      </p:sp>
      <p:sp>
        <p:nvSpPr>
          <p:cNvPr id="20" name="Rectangle 19">
            <a:extLst>
              <a:ext uri="{FF2B5EF4-FFF2-40B4-BE49-F238E27FC236}">
                <a16:creationId xmlns:a16="http://schemas.microsoft.com/office/drawing/2014/main" id="{E1714CD2-8297-87C2-1337-4D7901716B0D}"/>
              </a:ext>
            </a:extLst>
          </p:cNvPr>
          <p:cNvSpPr/>
          <p:nvPr/>
        </p:nvSpPr>
        <p:spPr>
          <a:xfrm>
            <a:off x="5946170" y="2565792"/>
            <a:ext cx="763020" cy="11997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API</a:t>
            </a:r>
          </a:p>
        </p:txBody>
      </p:sp>
      <p:sp>
        <p:nvSpPr>
          <p:cNvPr id="21" name="Rectangle 20">
            <a:extLst>
              <a:ext uri="{FF2B5EF4-FFF2-40B4-BE49-F238E27FC236}">
                <a16:creationId xmlns:a16="http://schemas.microsoft.com/office/drawing/2014/main" id="{D292353C-1EDC-577F-C7E3-F475018A95C0}"/>
              </a:ext>
            </a:extLst>
          </p:cNvPr>
          <p:cNvSpPr/>
          <p:nvPr/>
        </p:nvSpPr>
        <p:spPr>
          <a:xfrm>
            <a:off x="7692302" y="2565791"/>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22" name="Rectangle 21">
            <a:extLst>
              <a:ext uri="{FF2B5EF4-FFF2-40B4-BE49-F238E27FC236}">
                <a16:creationId xmlns:a16="http://schemas.microsoft.com/office/drawing/2014/main" id="{2E08B15C-1B3F-491F-BC27-826B325927F1}"/>
              </a:ext>
            </a:extLst>
          </p:cNvPr>
          <p:cNvSpPr/>
          <p:nvPr/>
        </p:nvSpPr>
        <p:spPr>
          <a:xfrm>
            <a:off x="7844702" y="2718191"/>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23" name="Rectangle 22">
            <a:extLst>
              <a:ext uri="{FF2B5EF4-FFF2-40B4-BE49-F238E27FC236}">
                <a16:creationId xmlns:a16="http://schemas.microsoft.com/office/drawing/2014/main" id="{350BEC0F-1FFF-9AB2-7FE7-160BCB0603F2}"/>
              </a:ext>
            </a:extLst>
          </p:cNvPr>
          <p:cNvSpPr/>
          <p:nvPr/>
        </p:nvSpPr>
        <p:spPr>
          <a:xfrm>
            <a:off x="7997102" y="2870591"/>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24" name="Arrow: Left-Right 23">
            <a:extLst>
              <a:ext uri="{FF2B5EF4-FFF2-40B4-BE49-F238E27FC236}">
                <a16:creationId xmlns:a16="http://schemas.microsoft.com/office/drawing/2014/main" id="{819BC128-FB79-91FB-5957-3C75F1757477}"/>
              </a:ext>
            </a:extLst>
          </p:cNvPr>
          <p:cNvSpPr/>
          <p:nvPr/>
        </p:nvSpPr>
        <p:spPr>
          <a:xfrm>
            <a:off x="6801971" y="2944373"/>
            <a:ext cx="803502"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Prompt</a:t>
            </a:r>
          </a:p>
        </p:txBody>
      </p:sp>
      <p:sp>
        <p:nvSpPr>
          <p:cNvPr id="25" name="Arrow: Left-Right 24">
            <a:extLst>
              <a:ext uri="{FF2B5EF4-FFF2-40B4-BE49-F238E27FC236}">
                <a16:creationId xmlns:a16="http://schemas.microsoft.com/office/drawing/2014/main" id="{3571D8F7-0726-3E54-E44C-193FC45BC47F}"/>
              </a:ext>
            </a:extLst>
          </p:cNvPr>
          <p:cNvSpPr/>
          <p:nvPr/>
        </p:nvSpPr>
        <p:spPr>
          <a:xfrm>
            <a:off x="5259190" y="2954467"/>
            <a:ext cx="618800"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3C2ACAA9-4356-3F50-770A-92E135207DA0}"/>
              </a:ext>
            </a:extLst>
          </p:cNvPr>
          <p:cNvSpPr/>
          <p:nvPr/>
        </p:nvSpPr>
        <p:spPr>
          <a:xfrm>
            <a:off x="3892770" y="4112905"/>
            <a:ext cx="1436038" cy="82160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LLM Model</a:t>
            </a:r>
          </a:p>
          <a:p>
            <a:pPr algn="ctr"/>
            <a:r>
              <a:rPr lang="en-US" sz="1400" dirty="0"/>
              <a:t>(Pretrained or Finetuned)</a:t>
            </a:r>
          </a:p>
        </p:txBody>
      </p:sp>
      <p:sp>
        <p:nvSpPr>
          <p:cNvPr id="35" name="Rectangle 34">
            <a:extLst>
              <a:ext uri="{FF2B5EF4-FFF2-40B4-BE49-F238E27FC236}">
                <a16:creationId xmlns:a16="http://schemas.microsoft.com/office/drawing/2014/main" id="{DDFBE3CE-04F5-560C-9673-1CA8EE707A7A}"/>
              </a:ext>
            </a:extLst>
          </p:cNvPr>
          <p:cNvSpPr/>
          <p:nvPr/>
        </p:nvSpPr>
        <p:spPr>
          <a:xfrm>
            <a:off x="2313938" y="2621698"/>
            <a:ext cx="763020" cy="1199771"/>
          </a:xfrm>
          <a:prstGeom prst="rect">
            <a:avLst/>
          </a:prstGeom>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Ingest</a:t>
            </a:r>
          </a:p>
        </p:txBody>
      </p:sp>
      <p:sp>
        <p:nvSpPr>
          <p:cNvPr id="38" name="Arrow: Right 37">
            <a:extLst>
              <a:ext uri="{FF2B5EF4-FFF2-40B4-BE49-F238E27FC236}">
                <a16:creationId xmlns:a16="http://schemas.microsoft.com/office/drawing/2014/main" id="{A1490AB3-0B90-8E88-D2CE-A70800F29154}"/>
              </a:ext>
            </a:extLst>
          </p:cNvPr>
          <p:cNvSpPr/>
          <p:nvPr/>
        </p:nvSpPr>
        <p:spPr>
          <a:xfrm>
            <a:off x="3203949" y="2913129"/>
            <a:ext cx="680859" cy="461390"/>
          </a:xfrm>
          <a:prstGeom prst="rightArrow">
            <a:avLst/>
          </a:prstGeom>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6F935836-FA48-56CA-39BA-CAD292BB86EE}"/>
              </a:ext>
            </a:extLst>
          </p:cNvPr>
          <p:cNvSpPr txBox="1"/>
          <p:nvPr/>
        </p:nvSpPr>
        <p:spPr>
          <a:xfrm>
            <a:off x="5199045" y="4410715"/>
            <a:ext cx="1510145" cy="261610"/>
          </a:xfrm>
          <a:prstGeom prst="rect">
            <a:avLst/>
          </a:prstGeom>
          <a:noFill/>
        </p:spPr>
        <p:txBody>
          <a:bodyPr wrap="square" rtlCol="0">
            <a:spAutoFit/>
          </a:bodyPr>
          <a:lstStyle/>
          <a:p>
            <a:pPr algn="ctr"/>
            <a:r>
              <a:rPr lang="en-US" sz="1100" dirty="0">
                <a:solidFill>
                  <a:schemeClr val="bg1"/>
                </a:solidFill>
              </a:rPr>
              <a:t>NL to SQL</a:t>
            </a:r>
          </a:p>
        </p:txBody>
      </p:sp>
      <p:sp>
        <p:nvSpPr>
          <p:cNvPr id="42" name="TextBox 41">
            <a:extLst>
              <a:ext uri="{FF2B5EF4-FFF2-40B4-BE49-F238E27FC236}">
                <a16:creationId xmlns:a16="http://schemas.microsoft.com/office/drawing/2014/main" id="{32F9C6C5-8793-B6DC-1CB1-7B2511603283}"/>
              </a:ext>
            </a:extLst>
          </p:cNvPr>
          <p:cNvSpPr txBox="1"/>
          <p:nvPr/>
        </p:nvSpPr>
        <p:spPr>
          <a:xfrm>
            <a:off x="2731206" y="3004929"/>
            <a:ext cx="1510145" cy="261610"/>
          </a:xfrm>
          <a:prstGeom prst="rect">
            <a:avLst/>
          </a:prstGeom>
          <a:noFill/>
        </p:spPr>
        <p:txBody>
          <a:bodyPr wrap="square" rtlCol="0">
            <a:spAutoFit/>
          </a:bodyPr>
          <a:lstStyle/>
          <a:p>
            <a:pPr algn="ctr"/>
            <a:r>
              <a:rPr lang="en-US" sz="1100" dirty="0">
                <a:solidFill>
                  <a:schemeClr val="bg1"/>
                </a:solidFill>
              </a:rPr>
              <a:t>Store</a:t>
            </a:r>
          </a:p>
        </p:txBody>
      </p:sp>
      <p:sp>
        <p:nvSpPr>
          <p:cNvPr id="44" name="TextBox 43">
            <a:extLst>
              <a:ext uri="{FF2B5EF4-FFF2-40B4-BE49-F238E27FC236}">
                <a16:creationId xmlns:a16="http://schemas.microsoft.com/office/drawing/2014/main" id="{1FF46FEB-A8C8-D188-6ED6-C90DAC1C9673}"/>
              </a:ext>
            </a:extLst>
          </p:cNvPr>
          <p:cNvSpPr txBox="1"/>
          <p:nvPr/>
        </p:nvSpPr>
        <p:spPr>
          <a:xfrm>
            <a:off x="4823025" y="3023112"/>
            <a:ext cx="1510145" cy="261610"/>
          </a:xfrm>
          <a:prstGeom prst="rect">
            <a:avLst/>
          </a:prstGeom>
          <a:noFill/>
        </p:spPr>
        <p:txBody>
          <a:bodyPr wrap="square" rtlCol="0">
            <a:spAutoFit/>
          </a:bodyPr>
          <a:lstStyle/>
          <a:p>
            <a:pPr algn="ctr"/>
            <a:r>
              <a:rPr lang="en-US" sz="1100" dirty="0">
                <a:solidFill>
                  <a:schemeClr val="bg1"/>
                </a:solidFill>
              </a:rPr>
              <a:t>Code</a:t>
            </a:r>
          </a:p>
        </p:txBody>
      </p:sp>
      <p:sp>
        <p:nvSpPr>
          <p:cNvPr id="5" name="Arrow: Left-Up 4">
            <a:extLst>
              <a:ext uri="{FF2B5EF4-FFF2-40B4-BE49-F238E27FC236}">
                <a16:creationId xmlns:a16="http://schemas.microsoft.com/office/drawing/2014/main" id="{3A3B0DEE-76E6-52F2-48F9-E70A80B39711}"/>
              </a:ext>
            </a:extLst>
          </p:cNvPr>
          <p:cNvSpPr/>
          <p:nvPr/>
        </p:nvSpPr>
        <p:spPr>
          <a:xfrm>
            <a:off x="5372761" y="3819099"/>
            <a:ext cx="1221576" cy="967311"/>
          </a:xfrm>
          <a:prstGeom prst="leftUpArrow">
            <a:avLst>
              <a:gd name="adj1" fmla="val 21129"/>
              <a:gd name="adj2" fmla="val 24022"/>
              <a:gd name="adj3" fmla="val 2108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DF412D08-8431-F447-7482-27667F881C4A}"/>
              </a:ext>
            </a:extLst>
          </p:cNvPr>
          <p:cNvSpPr txBox="1"/>
          <p:nvPr/>
        </p:nvSpPr>
        <p:spPr>
          <a:xfrm>
            <a:off x="5290803" y="4418125"/>
            <a:ext cx="1510145" cy="261610"/>
          </a:xfrm>
          <a:prstGeom prst="rect">
            <a:avLst/>
          </a:prstGeom>
          <a:noFill/>
        </p:spPr>
        <p:txBody>
          <a:bodyPr wrap="square" rtlCol="0">
            <a:spAutoFit/>
          </a:bodyPr>
          <a:lstStyle/>
          <a:p>
            <a:pPr algn="ctr"/>
            <a:r>
              <a:rPr lang="en-US" sz="1100" dirty="0">
                <a:solidFill>
                  <a:schemeClr val="bg1"/>
                </a:solidFill>
              </a:rPr>
              <a:t>NL to SQL</a:t>
            </a:r>
          </a:p>
        </p:txBody>
      </p:sp>
      <p:sp>
        <p:nvSpPr>
          <p:cNvPr id="3" name="Speech Bubble: Rectangle 2">
            <a:extLst>
              <a:ext uri="{FF2B5EF4-FFF2-40B4-BE49-F238E27FC236}">
                <a16:creationId xmlns:a16="http://schemas.microsoft.com/office/drawing/2014/main" id="{A5A95264-9CFE-FBFE-2AB2-531EB0772662}"/>
              </a:ext>
            </a:extLst>
          </p:cNvPr>
          <p:cNvSpPr/>
          <p:nvPr/>
        </p:nvSpPr>
        <p:spPr>
          <a:xfrm>
            <a:off x="6070443" y="5137229"/>
            <a:ext cx="2266557" cy="887896"/>
          </a:xfrm>
          <a:prstGeom prst="wedgeRectCallout">
            <a:avLst>
              <a:gd name="adj1" fmla="val -112937"/>
              <a:gd name="adj2" fmla="val -77799"/>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100" dirty="0"/>
              <a:t>Additional Analysis may be performed on a second call to the LLM from the execution results.</a:t>
            </a:r>
          </a:p>
        </p:txBody>
      </p:sp>
    </p:spTree>
    <p:extLst>
      <p:ext uri="{BB962C8B-B14F-4D97-AF65-F5344CB8AC3E}">
        <p14:creationId xmlns:p14="http://schemas.microsoft.com/office/powerpoint/2010/main" val="2152885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500"/>
                                        <p:tgtEl>
                                          <p:spTgt spid="2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fade">
                                      <p:cBhvr>
                                        <p:cTn id="29" dur="500"/>
                                        <p:tgtEl>
                                          <p:spTgt spid="3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fade">
                                      <p:cBhvr>
                                        <p:cTn id="39" dur="500"/>
                                        <p:tgtEl>
                                          <p:spTgt spid="3"/>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fade">
                                      <p:cBhvr>
                                        <p:cTn id="44" dur="500"/>
                                        <p:tgtEl>
                                          <p:spTgt spid="7"/>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fade">
                                      <p:cBhvr>
                                        <p:cTn id="47" dur="500"/>
                                        <p:tgtEl>
                                          <p:spTgt spid="9"/>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fade">
                                      <p:cBhvr>
                                        <p:cTn id="50" dur="500"/>
                                        <p:tgtEl>
                                          <p:spTgt spid="13"/>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fade">
                                      <p:cBhvr>
                                        <p:cTn id="53" dur="500"/>
                                        <p:tgtEl>
                                          <p:spTgt spid="15"/>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35"/>
                                        </p:tgtEl>
                                        <p:attrNameLst>
                                          <p:attrName>style.visibility</p:attrName>
                                        </p:attrNameLst>
                                      </p:cBhvr>
                                      <p:to>
                                        <p:strVal val="visible"/>
                                      </p:to>
                                    </p:set>
                                    <p:animEffect transition="in" filter="fade">
                                      <p:cBhvr>
                                        <p:cTn id="56" dur="500"/>
                                        <p:tgtEl>
                                          <p:spTgt spid="35"/>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38"/>
                                        </p:tgtEl>
                                        <p:attrNameLst>
                                          <p:attrName>style.visibility</p:attrName>
                                        </p:attrNameLst>
                                      </p:cBhvr>
                                      <p:to>
                                        <p:strVal val="visible"/>
                                      </p:to>
                                    </p:set>
                                    <p:animEffect transition="in" filter="fade">
                                      <p:cBhvr>
                                        <p:cTn id="59"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3" grpId="0" animBg="1"/>
      <p:bldP spid="15" grpId="0" animBg="1"/>
      <p:bldP spid="16" grpId="0" animBg="1"/>
      <p:bldP spid="20" grpId="0" animBg="1"/>
      <p:bldP spid="21" grpId="0" animBg="1"/>
      <p:bldP spid="22" grpId="0" animBg="1"/>
      <p:bldP spid="23" grpId="0" animBg="1"/>
      <p:bldP spid="24" grpId="0" animBg="1"/>
      <p:bldP spid="33" grpId="0" animBg="1"/>
      <p:bldP spid="35" grpId="0" animBg="1"/>
      <p:bldP spid="38" grpId="0" animBg="1"/>
      <p:bldP spid="8" grpId="0"/>
      <p:bldP spid="3"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err="1">
                <a:solidFill>
                  <a:schemeClr val="bg1"/>
                </a:solidFill>
                <a:effectLst>
                  <a:glow rad="431800">
                    <a:schemeClr val="tx1">
                      <a:alpha val="66000"/>
                    </a:schemeClr>
                  </a:glow>
                </a:effectLst>
                <a:latin typeface="Dune Rise" panose="02000503000000000000" pitchFamily="50" charset="0"/>
              </a:rPr>
              <a:t>CODe</a:t>
            </a:r>
            <a:r>
              <a:rPr lang="en-US" sz="2000" b="1" dirty="0">
                <a:solidFill>
                  <a:schemeClr val="bg1"/>
                </a:solidFill>
                <a:effectLst>
                  <a:glow rad="431800">
                    <a:schemeClr val="tx1">
                      <a:alpha val="66000"/>
                    </a:schemeClr>
                  </a:glow>
                </a:effectLst>
                <a:latin typeface="Dune Rise" panose="02000503000000000000" pitchFamily="50" charset="0"/>
              </a:rPr>
              <a:t> </a:t>
            </a:r>
            <a:br>
              <a:rPr lang="en-US" sz="2000" b="1" dirty="0">
                <a:solidFill>
                  <a:schemeClr val="bg1"/>
                </a:solidFill>
                <a:effectLst>
                  <a:glow rad="431800">
                    <a:schemeClr val="tx1">
                      <a:alpha val="66000"/>
                    </a:schemeClr>
                  </a:glow>
                </a:effectLst>
                <a:latin typeface="Dune Rise" panose="02000503000000000000" pitchFamily="50" charset="0"/>
              </a:rPr>
            </a:br>
            <a:r>
              <a:rPr lang="en-US" sz="2000" b="1" dirty="0" err="1">
                <a:solidFill>
                  <a:schemeClr val="bg1"/>
                </a:solidFill>
                <a:effectLst>
                  <a:glow rad="431800">
                    <a:schemeClr val="tx1">
                      <a:alpha val="66000"/>
                    </a:schemeClr>
                  </a:glow>
                </a:effectLst>
                <a:latin typeface="Dune Rise" panose="02000503000000000000" pitchFamily="50" charset="0"/>
              </a:rPr>
              <a:t>eXCUTION</a:t>
            </a:r>
            <a:endParaRPr lang="en-US" sz="2000" b="1" dirty="0">
              <a:solidFill>
                <a:schemeClr val="bg1"/>
              </a:solidFill>
              <a:effectLst>
                <a:glow rad="431800">
                  <a:schemeClr val="tx1">
                    <a:alpha val="66000"/>
                  </a:schemeClr>
                </a:glow>
              </a:effectLst>
              <a:latin typeface="Dune Rise" panose="02000503000000000000" pitchFamily="50" charset="0"/>
            </a:endParaRPr>
          </a:p>
        </p:txBody>
      </p:sp>
      <p:sp>
        <p:nvSpPr>
          <p:cNvPr id="7" name="Callout: Right Arrow 6">
            <a:extLst>
              <a:ext uri="{FF2B5EF4-FFF2-40B4-BE49-F238E27FC236}">
                <a16:creationId xmlns:a16="http://schemas.microsoft.com/office/drawing/2014/main" id="{714BA578-6B6F-1808-182B-0BC434F06FE2}"/>
              </a:ext>
            </a:extLst>
          </p:cNvPr>
          <p:cNvSpPr/>
          <p:nvPr/>
        </p:nvSpPr>
        <p:spPr>
          <a:xfrm>
            <a:off x="393580" y="1971673"/>
            <a:ext cx="1809051" cy="2344301"/>
          </a:xfrm>
          <a:prstGeom prst="rightArrowCallout">
            <a:avLst>
              <a:gd name="adj1" fmla="val 6779"/>
              <a:gd name="adj2" fmla="val 10472"/>
              <a:gd name="adj3" fmla="val 13784"/>
              <a:gd name="adj4" fmla="val 78374"/>
            </a:avLst>
          </a:prstGeom>
          <a:ln>
            <a:prstDash val="dash"/>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Flowchart: Magnetic Disk 8">
            <a:extLst>
              <a:ext uri="{FF2B5EF4-FFF2-40B4-BE49-F238E27FC236}">
                <a16:creationId xmlns:a16="http://schemas.microsoft.com/office/drawing/2014/main" id="{36C18A70-D119-E190-E0D7-ECB31489572D}"/>
              </a:ext>
            </a:extLst>
          </p:cNvPr>
          <p:cNvSpPr/>
          <p:nvPr/>
        </p:nvSpPr>
        <p:spPr>
          <a:xfrm>
            <a:off x="559276" y="2217149"/>
            <a:ext cx="995560" cy="1831390"/>
          </a:xfrm>
          <a:prstGeom prst="flowChartMagneticDisk">
            <a:avLst/>
          </a:prstGeom>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CSV</a:t>
            </a:r>
          </a:p>
        </p:txBody>
      </p:sp>
      <p:sp>
        <p:nvSpPr>
          <p:cNvPr id="16" name="Flowchart: Magnetic Disk 15">
            <a:extLst>
              <a:ext uri="{FF2B5EF4-FFF2-40B4-BE49-F238E27FC236}">
                <a16:creationId xmlns:a16="http://schemas.microsoft.com/office/drawing/2014/main" id="{0CDFCCE6-AE9B-18D9-8920-ADA08EC1178D}"/>
              </a:ext>
            </a:extLst>
          </p:cNvPr>
          <p:cNvSpPr/>
          <p:nvPr/>
        </p:nvSpPr>
        <p:spPr>
          <a:xfrm>
            <a:off x="4010946" y="2565791"/>
            <a:ext cx="1199687" cy="1199772"/>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SQLite Database</a:t>
            </a:r>
          </a:p>
        </p:txBody>
      </p:sp>
      <p:sp>
        <p:nvSpPr>
          <p:cNvPr id="20" name="Rectangle 19">
            <a:extLst>
              <a:ext uri="{FF2B5EF4-FFF2-40B4-BE49-F238E27FC236}">
                <a16:creationId xmlns:a16="http://schemas.microsoft.com/office/drawing/2014/main" id="{E1714CD2-8297-87C2-1337-4D7901716B0D}"/>
              </a:ext>
            </a:extLst>
          </p:cNvPr>
          <p:cNvSpPr/>
          <p:nvPr/>
        </p:nvSpPr>
        <p:spPr>
          <a:xfrm>
            <a:off x="5946170" y="2565792"/>
            <a:ext cx="763020" cy="11997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Python API</a:t>
            </a:r>
          </a:p>
        </p:txBody>
      </p:sp>
      <p:sp>
        <p:nvSpPr>
          <p:cNvPr id="21" name="Rectangle 20">
            <a:extLst>
              <a:ext uri="{FF2B5EF4-FFF2-40B4-BE49-F238E27FC236}">
                <a16:creationId xmlns:a16="http://schemas.microsoft.com/office/drawing/2014/main" id="{D292353C-1EDC-577F-C7E3-F475018A95C0}"/>
              </a:ext>
            </a:extLst>
          </p:cNvPr>
          <p:cNvSpPr/>
          <p:nvPr/>
        </p:nvSpPr>
        <p:spPr>
          <a:xfrm>
            <a:off x="7692302" y="2565791"/>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22" name="Rectangle 21">
            <a:extLst>
              <a:ext uri="{FF2B5EF4-FFF2-40B4-BE49-F238E27FC236}">
                <a16:creationId xmlns:a16="http://schemas.microsoft.com/office/drawing/2014/main" id="{2E08B15C-1B3F-491F-BC27-826B325927F1}"/>
              </a:ext>
            </a:extLst>
          </p:cNvPr>
          <p:cNvSpPr/>
          <p:nvPr/>
        </p:nvSpPr>
        <p:spPr>
          <a:xfrm>
            <a:off x="7844702" y="2718191"/>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23" name="Rectangle 22">
            <a:extLst>
              <a:ext uri="{FF2B5EF4-FFF2-40B4-BE49-F238E27FC236}">
                <a16:creationId xmlns:a16="http://schemas.microsoft.com/office/drawing/2014/main" id="{350BEC0F-1FFF-9AB2-7FE7-160BCB0603F2}"/>
              </a:ext>
            </a:extLst>
          </p:cNvPr>
          <p:cNvSpPr/>
          <p:nvPr/>
        </p:nvSpPr>
        <p:spPr>
          <a:xfrm>
            <a:off x="7997102" y="2870591"/>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HTML Client</a:t>
            </a:r>
          </a:p>
        </p:txBody>
      </p:sp>
      <p:sp>
        <p:nvSpPr>
          <p:cNvPr id="24" name="Arrow: Left-Right 23">
            <a:extLst>
              <a:ext uri="{FF2B5EF4-FFF2-40B4-BE49-F238E27FC236}">
                <a16:creationId xmlns:a16="http://schemas.microsoft.com/office/drawing/2014/main" id="{819BC128-FB79-91FB-5957-3C75F1757477}"/>
              </a:ext>
            </a:extLst>
          </p:cNvPr>
          <p:cNvSpPr/>
          <p:nvPr/>
        </p:nvSpPr>
        <p:spPr>
          <a:xfrm>
            <a:off x="6801971" y="2944373"/>
            <a:ext cx="803502"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t>Prompt</a:t>
            </a:r>
          </a:p>
        </p:txBody>
      </p:sp>
      <p:sp>
        <p:nvSpPr>
          <p:cNvPr id="25" name="Arrow: Left-Right 24">
            <a:extLst>
              <a:ext uri="{FF2B5EF4-FFF2-40B4-BE49-F238E27FC236}">
                <a16:creationId xmlns:a16="http://schemas.microsoft.com/office/drawing/2014/main" id="{3571D8F7-0726-3E54-E44C-193FC45BC47F}"/>
              </a:ext>
            </a:extLst>
          </p:cNvPr>
          <p:cNvSpPr/>
          <p:nvPr/>
        </p:nvSpPr>
        <p:spPr>
          <a:xfrm>
            <a:off x="5259190" y="2954467"/>
            <a:ext cx="618800"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3C2ACAA9-4356-3F50-770A-92E135207DA0}"/>
              </a:ext>
            </a:extLst>
          </p:cNvPr>
          <p:cNvSpPr/>
          <p:nvPr/>
        </p:nvSpPr>
        <p:spPr>
          <a:xfrm>
            <a:off x="3892770" y="4112905"/>
            <a:ext cx="1436038" cy="82160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GPT 3.5</a:t>
            </a:r>
          </a:p>
        </p:txBody>
      </p:sp>
      <p:sp>
        <p:nvSpPr>
          <p:cNvPr id="35" name="Rectangle 34">
            <a:extLst>
              <a:ext uri="{FF2B5EF4-FFF2-40B4-BE49-F238E27FC236}">
                <a16:creationId xmlns:a16="http://schemas.microsoft.com/office/drawing/2014/main" id="{DDFBE3CE-04F5-560C-9673-1CA8EE707A7A}"/>
              </a:ext>
            </a:extLst>
          </p:cNvPr>
          <p:cNvSpPr/>
          <p:nvPr/>
        </p:nvSpPr>
        <p:spPr>
          <a:xfrm>
            <a:off x="2313938" y="2621698"/>
            <a:ext cx="763020" cy="1199771"/>
          </a:xfrm>
          <a:prstGeom prst="rect">
            <a:avLst/>
          </a:prstGeom>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Python Script</a:t>
            </a:r>
          </a:p>
        </p:txBody>
      </p:sp>
      <p:sp>
        <p:nvSpPr>
          <p:cNvPr id="38" name="Arrow: Right 37">
            <a:extLst>
              <a:ext uri="{FF2B5EF4-FFF2-40B4-BE49-F238E27FC236}">
                <a16:creationId xmlns:a16="http://schemas.microsoft.com/office/drawing/2014/main" id="{A1490AB3-0B90-8E88-D2CE-A70800F29154}"/>
              </a:ext>
            </a:extLst>
          </p:cNvPr>
          <p:cNvSpPr/>
          <p:nvPr/>
        </p:nvSpPr>
        <p:spPr>
          <a:xfrm>
            <a:off x="3203949" y="2913129"/>
            <a:ext cx="680859" cy="461390"/>
          </a:xfrm>
          <a:prstGeom prst="rightArrow">
            <a:avLst/>
          </a:prstGeom>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6F935836-FA48-56CA-39BA-CAD292BB86EE}"/>
              </a:ext>
            </a:extLst>
          </p:cNvPr>
          <p:cNvSpPr txBox="1"/>
          <p:nvPr/>
        </p:nvSpPr>
        <p:spPr>
          <a:xfrm>
            <a:off x="5199045" y="4410715"/>
            <a:ext cx="1510145" cy="261610"/>
          </a:xfrm>
          <a:prstGeom prst="rect">
            <a:avLst/>
          </a:prstGeom>
          <a:noFill/>
        </p:spPr>
        <p:txBody>
          <a:bodyPr wrap="square" rtlCol="0">
            <a:spAutoFit/>
          </a:bodyPr>
          <a:lstStyle/>
          <a:p>
            <a:pPr algn="ctr"/>
            <a:r>
              <a:rPr lang="en-US" sz="1100" dirty="0">
                <a:solidFill>
                  <a:schemeClr val="bg1"/>
                </a:solidFill>
              </a:rPr>
              <a:t>NL to SQL</a:t>
            </a:r>
          </a:p>
        </p:txBody>
      </p:sp>
      <p:sp>
        <p:nvSpPr>
          <p:cNvPr id="42" name="TextBox 41">
            <a:extLst>
              <a:ext uri="{FF2B5EF4-FFF2-40B4-BE49-F238E27FC236}">
                <a16:creationId xmlns:a16="http://schemas.microsoft.com/office/drawing/2014/main" id="{32F9C6C5-8793-B6DC-1CB1-7B2511603283}"/>
              </a:ext>
            </a:extLst>
          </p:cNvPr>
          <p:cNvSpPr txBox="1"/>
          <p:nvPr/>
        </p:nvSpPr>
        <p:spPr>
          <a:xfrm>
            <a:off x="2731206" y="3004929"/>
            <a:ext cx="1510145" cy="261610"/>
          </a:xfrm>
          <a:prstGeom prst="rect">
            <a:avLst/>
          </a:prstGeom>
          <a:noFill/>
        </p:spPr>
        <p:txBody>
          <a:bodyPr wrap="square" rtlCol="0">
            <a:spAutoFit/>
          </a:bodyPr>
          <a:lstStyle/>
          <a:p>
            <a:pPr algn="ctr"/>
            <a:r>
              <a:rPr lang="en-US" sz="1100" dirty="0">
                <a:solidFill>
                  <a:schemeClr val="bg1"/>
                </a:solidFill>
              </a:rPr>
              <a:t>Store</a:t>
            </a:r>
          </a:p>
        </p:txBody>
      </p:sp>
      <p:sp>
        <p:nvSpPr>
          <p:cNvPr id="44" name="TextBox 43">
            <a:extLst>
              <a:ext uri="{FF2B5EF4-FFF2-40B4-BE49-F238E27FC236}">
                <a16:creationId xmlns:a16="http://schemas.microsoft.com/office/drawing/2014/main" id="{1FF46FEB-A8C8-D188-6ED6-C90DAC1C9673}"/>
              </a:ext>
            </a:extLst>
          </p:cNvPr>
          <p:cNvSpPr txBox="1"/>
          <p:nvPr/>
        </p:nvSpPr>
        <p:spPr>
          <a:xfrm>
            <a:off x="4823025" y="3023112"/>
            <a:ext cx="1510145" cy="261610"/>
          </a:xfrm>
          <a:prstGeom prst="rect">
            <a:avLst/>
          </a:prstGeom>
          <a:noFill/>
        </p:spPr>
        <p:txBody>
          <a:bodyPr wrap="square" rtlCol="0">
            <a:spAutoFit/>
          </a:bodyPr>
          <a:lstStyle/>
          <a:p>
            <a:pPr algn="ctr"/>
            <a:r>
              <a:rPr lang="en-US" sz="1100" dirty="0">
                <a:solidFill>
                  <a:schemeClr val="bg1"/>
                </a:solidFill>
              </a:rPr>
              <a:t>Code</a:t>
            </a:r>
          </a:p>
        </p:txBody>
      </p:sp>
      <p:sp>
        <p:nvSpPr>
          <p:cNvPr id="5" name="Arrow: Left-Up 4">
            <a:extLst>
              <a:ext uri="{FF2B5EF4-FFF2-40B4-BE49-F238E27FC236}">
                <a16:creationId xmlns:a16="http://schemas.microsoft.com/office/drawing/2014/main" id="{3A3B0DEE-76E6-52F2-48F9-E70A80B39711}"/>
              </a:ext>
            </a:extLst>
          </p:cNvPr>
          <p:cNvSpPr/>
          <p:nvPr/>
        </p:nvSpPr>
        <p:spPr>
          <a:xfrm>
            <a:off x="5372761" y="3819099"/>
            <a:ext cx="1221576" cy="967311"/>
          </a:xfrm>
          <a:prstGeom prst="leftUpArrow">
            <a:avLst>
              <a:gd name="adj1" fmla="val 21129"/>
              <a:gd name="adj2" fmla="val 24022"/>
              <a:gd name="adj3" fmla="val 2108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DF412D08-8431-F447-7482-27667F881C4A}"/>
              </a:ext>
            </a:extLst>
          </p:cNvPr>
          <p:cNvSpPr txBox="1"/>
          <p:nvPr/>
        </p:nvSpPr>
        <p:spPr>
          <a:xfrm>
            <a:off x="5290803" y="4418125"/>
            <a:ext cx="1510145" cy="261610"/>
          </a:xfrm>
          <a:prstGeom prst="rect">
            <a:avLst/>
          </a:prstGeom>
          <a:noFill/>
        </p:spPr>
        <p:txBody>
          <a:bodyPr wrap="square" rtlCol="0">
            <a:spAutoFit/>
          </a:bodyPr>
          <a:lstStyle/>
          <a:p>
            <a:pPr algn="ctr"/>
            <a:r>
              <a:rPr lang="en-US" sz="1100" dirty="0">
                <a:solidFill>
                  <a:schemeClr val="bg1"/>
                </a:solidFill>
              </a:rPr>
              <a:t>NL to SQL</a:t>
            </a:r>
          </a:p>
        </p:txBody>
      </p:sp>
      <p:sp>
        <p:nvSpPr>
          <p:cNvPr id="3" name="Speech Bubble: Rectangle 2">
            <a:extLst>
              <a:ext uri="{FF2B5EF4-FFF2-40B4-BE49-F238E27FC236}">
                <a16:creationId xmlns:a16="http://schemas.microsoft.com/office/drawing/2014/main" id="{A5A95264-9CFE-FBFE-2AB2-531EB0772662}"/>
              </a:ext>
            </a:extLst>
          </p:cNvPr>
          <p:cNvSpPr/>
          <p:nvPr/>
        </p:nvSpPr>
        <p:spPr>
          <a:xfrm>
            <a:off x="6070443" y="5137229"/>
            <a:ext cx="2266557" cy="887896"/>
          </a:xfrm>
          <a:prstGeom prst="wedgeRectCallout">
            <a:avLst>
              <a:gd name="adj1" fmla="val -112937"/>
              <a:gd name="adj2" fmla="val -77799"/>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100" dirty="0"/>
              <a:t>Additional Analysis may be performed on a second call to the LLM from the execution results.</a:t>
            </a:r>
          </a:p>
        </p:txBody>
      </p:sp>
    </p:spTree>
    <p:extLst>
      <p:ext uri="{BB962C8B-B14F-4D97-AF65-F5344CB8AC3E}">
        <p14:creationId xmlns:p14="http://schemas.microsoft.com/office/powerpoint/2010/main" val="1563790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500"/>
                                        <p:tgtEl>
                                          <p:spTgt spid="2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fade">
                                      <p:cBhvr>
                                        <p:cTn id="29" dur="500"/>
                                        <p:tgtEl>
                                          <p:spTgt spid="3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fade">
                                      <p:cBhvr>
                                        <p:cTn id="39" dur="500"/>
                                        <p:tgtEl>
                                          <p:spTgt spid="3"/>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fade">
                                      <p:cBhvr>
                                        <p:cTn id="44" dur="500"/>
                                        <p:tgtEl>
                                          <p:spTgt spid="7"/>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fade">
                                      <p:cBhvr>
                                        <p:cTn id="47" dur="500"/>
                                        <p:tgtEl>
                                          <p:spTgt spid="9"/>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5"/>
                                        </p:tgtEl>
                                        <p:attrNameLst>
                                          <p:attrName>style.visibility</p:attrName>
                                        </p:attrNameLst>
                                      </p:cBhvr>
                                      <p:to>
                                        <p:strVal val="visible"/>
                                      </p:to>
                                    </p:set>
                                    <p:animEffect transition="in" filter="fade">
                                      <p:cBhvr>
                                        <p:cTn id="50" dur="500"/>
                                        <p:tgtEl>
                                          <p:spTgt spid="35"/>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8"/>
                                        </p:tgtEl>
                                        <p:attrNameLst>
                                          <p:attrName>style.visibility</p:attrName>
                                        </p:attrNameLst>
                                      </p:cBhvr>
                                      <p:to>
                                        <p:strVal val="visible"/>
                                      </p:to>
                                    </p:set>
                                    <p:animEffect transition="in" filter="fade">
                                      <p:cBhvr>
                                        <p:cTn id="53"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6" grpId="0" animBg="1"/>
      <p:bldP spid="20" grpId="0" animBg="1"/>
      <p:bldP spid="21" grpId="0" animBg="1"/>
      <p:bldP spid="22" grpId="0" animBg="1"/>
      <p:bldP spid="23" grpId="0" animBg="1"/>
      <p:bldP spid="24" grpId="0" animBg="1"/>
      <p:bldP spid="33" grpId="0" animBg="1"/>
      <p:bldP spid="35" grpId="0" animBg="1"/>
      <p:bldP spid="38" grpId="0" animBg="1"/>
      <p:bldP spid="8" grpId="0"/>
      <p:bldP spid="3" grpId="0" animBg="1"/>
    </p:bldLst>
  </p:timing>
</p:sld>
</file>

<file path=ppt/slides/slide26.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Natural Language</a:t>
            </a:r>
          </a:p>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TO SQL</a:t>
            </a:r>
          </a:p>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 Searches</a:t>
            </a:r>
          </a:p>
        </p:txBody>
      </p:sp>
      <p:sp>
        <p:nvSpPr>
          <p:cNvPr id="7" name="Callout: Right Arrow 6">
            <a:extLst>
              <a:ext uri="{FF2B5EF4-FFF2-40B4-BE49-F238E27FC236}">
                <a16:creationId xmlns:a16="http://schemas.microsoft.com/office/drawing/2014/main" id="{714BA578-6B6F-1808-182B-0BC434F06FE2}"/>
              </a:ext>
            </a:extLst>
          </p:cNvPr>
          <p:cNvSpPr/>
          <p:nvPr/>
        </p:nvSpPr>
        <p:spPr>
          <a:xfrm>
            <a:off x="393580" y="1971673"/>
            <a:ext cx="1809051" cy="2344301"/>
          </a:xfrm>
          <a:prstGeom prst="rightArrowCallout">
            <a:avLst>
              <a:gd name="adj1" fmla="val 6779"/>
              <a:gd name="adj2" fmla="val 10472"/>
              <a:gd name="adj3" fmla="val 13784"/>
              <a:gd name="adj4" fmla="val 78374"/>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Flowchart: Magnetic Disk 8">
            <a:extLst>
              <a:ext uri="{FF2B5EF4-FFF2-40B4-BE49-F238E27FC236}">
                <a16:creationId xmlns:a16="http://schemas.microsoft.com/office/drawing/2014/main" id="{36C18A70-D119-E190-E0D7-ECB31489572D}"/>
              </a:ext>
            </a:extLst>
          </p:cNvPr>
          <p:cNvSpPr/>
          <p:nvPr/>
        </p:nvSpPr>
        <p:spPr>
          <a:xfrm>
            <a:off x="559276" y="2217149"/>
            <a:ext cx="995560" cy="566643"/>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Sources</a:t>
            </a:r>
          </a:p>
        </p:txBody>
      </p:sp>
      <p:sp>
        <p:nvSpPr>
          <p:cNvPr id="13" name="Flowchart: Magnetic Disk 12">
            <a:extLst>
              <a:ext uri="{FF2B5EF4-FFF2-40B4-BE49-F238E27FC236}">
                <a16:creationId xmlns:a16="http://schemas.microsoft.com/office/drawing/2014/main" id="{53F8BF42-6A01-8DB1-6575-2A3FB2C35BC4}"/>
              </a:ext>
            </a:extLst>
          </p:cNvPr>
          <p:cNvSpPr/>
          <p:nvPr/>
        </p:nvSpPr>
        <p:spPr>
          <a:xfrm>
            <a:off x="559275" y="2891187"/>
            <a:ext cx="995560" cy="566643"/>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Sources</a:t>
            </a:r>
          </a:p>
        </p:txBody>
      </p:sp>
      <p:sp>
        <p:nvSpPr>
          <p:cNvPr id="15" name="Flowchart: Magnetic Disk 14">
            <a:extLst>
              <a:ext uri="{FF2B5EF4-FFF2-40B4-BE49-F238E27FC236}">
                <a16:creationId xmlns:a16="http://schemas.microsoft.com/office/drawing/2014/main" id="{E67D257B-4C20-91DB-9DD0-7BA4D3F7238E}"/>
              </a:ext>
            </a:extLst>
          </p:cNvPr>
          <p:cNvSpPr/>
          <p:nvPr/>
        </p:nvSpPr>
        <p:spPr>
          <a:xfrm>
            <a:off x="559275" y="3565225"/>
            <a:ext cx="995560" cy="566643"/>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Sources</a:t>
            </a:r>
          </a:p>
        </p:txBody>
      </p:sp>
      <p:sp>
        <p:nvSpPr>
          <p:cNvPr id="16" name="Flowchart: Magnetic Disk 15">
            <a:extLst>
              <a:ext uri="{FF2B5EF4-FFF2-40B4-BE49-F238E27FC236}">
                <a16:creationId xmlns:a16="http://schemas.microsoft.com/office/drawing/2014/main" id="{0CDFCCE6-AE9B-18D9-8920-ADA08EC1178D}"/>
              </a:ext>
            </a:extLst>
          </p:cNvPr>
          <p:cNvSpPr/>
          <p:nvPr/>
        </p:nvSpPr>
        <p:spPr>
          <a:xfrm>
            <a:off x="4010946" y="2565791"/>
            <a:ext cx="1199687" cy="1199772"/>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Search Data</a:t>
            </a:r>
          </a:p>
        </p:txBody>
      </p:sp>
      <p:sp>
        <p:nvSpPr>
          <p:cNvPr id="20" name="Rectangle 19">
            <a:extLst>
              <a:ext uri="{FF2B5EF4-FFF2-40B4-BE49-F238E27FC236}">
                <a16:creationId xmlns:a16="http://schemas.microsoft.com/office/drawing/2014/main" id="{E1714CD2-8297-87C2-1337-4D7901716B0D}"/>
              </a:ext>
            </a:extLst>
          </p:cNvPr>
          <p:cNvSpPr/>
          <p:nvPr/>
        </p:nvSpPr>
        <p:spPr>
          <a:xfrm>
            <a:off x="5946170" y="2565792"/>
            <a:ext cx="763020" cy="11997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API</a:t>
            </a:r>
          </a:p>
        </p:txBody>
      </p:sp>
      <p:sp>
        <p:nvSpPr>
          <p:cNvPr id="21" name="Rectangle 20">
            <a:extLst>
              <a:ext uri="{FF2B5EF4-FFF2-40B4-BE49-F238E27FC236}">
                <a16:creationId xmlns:a16="http://schemas.microsoft.com/office/drawing/2014/main" id="{D292353C-1EDC-577F-C7E3-F475018A95C0}"/>
              </a:ext>
            </a:extLst>
          </p:cNvPr>
          <p:cNvSpPr/>
          <p:nvPr/>
        </p:nvSpPr>
        <p:spPr>
          <a:xfrm>
            <a:off x="7489701" y="2565793"/>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22" name="Rectangle 21">
            <a:extLst>
              <a:ext uri="{FF2B5EF4-FFF2-40B4-BE49-F238E27FC236}">
                <a16:creationId xmlns:a16="http://schemas.microsoft.com/office/drawing/2014/main" id="{2E08B15C-1B3F-491F-BC27-826B325927F1}"/>
              </a:ext>
            </a:extLst>
          </p:cNvPr>
          <p:cNvSpPr/>
          <p:nvPr/>
        </p:nvSpPr>
        <p:spPr>
          <a:xfrm>
            <a:off x="7642101" y="2718193"/>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23" name="Rectangle 22">
            <a:extLst>
              <a:ext uri="{FF2B5EF4-FFF2-40B4-BE49-F238E27FC236}">
                <a16:creationId xmlns:a16="http://schemas.microsoft.com/office/drawing/2014/main" id="{350BEC0F-1FFF-9AB2-7FE7-160BCB0603F2}"/>
              </a:ext>
            </a:extLst>
          </p:cNvPr>
          <p:cNvSpPr/>
          <p:nvPr/>
        </p:nvSpPr>
        <p:spPr>
          <a:xfrm>
            <a:off x="7794501" y="2870593"/>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24" name="Arrow: Left-Right 23">
            <a:extLst>
              <a:ext uri="{FF2B5EF4-FFF2-40B4-BE49-F238E27FC236}">
                <a16:creationId xmlns:a16="http://schemas.microsoft.com/office/drawing/2014/main" id="{819BC128-FB79-91FB-5957-3C75F1757477}"/>
              </a:ext>
            </a:extLst>
          </p:cNvPr>
          <p:cNvSpPr/>
          <p:nvPr/>
        </p:nvSpPr>
        <p:spPr>
          <a:xfrm>
            <a:off x="6773787" y="2954467"/>
            <a:ext cx="618800"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Left-Right 24">
            <a:extLst>
              <a:ext uri="{FF2B5EF4-FFF2-40B4-BE49-F238E27FC236}">
                <a16:creationId xmlns:a16="http://schemas.microsoft.com/office/drawing/2014/main" id="{3571D8F7-0726-3E54-E44C-193FC45BC47F}"/>
              </a:ext>
            </a:extLst>
          </p:cNvPr>
          <p:cNvSpPr/>
          <p:nvPr/>
        </p:nvSpPr>
        <p:spPr>
          <a:xfrm>
            <a:off x="5259190" y="2954467"/>
            <a:ext cx="618800"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3C2ACAA9-4356-3F50-770A-92E135207DA0}"/>
              </a:ext>
            </a:extLst>
          </p:cNvPr>
          <p:cNvSpPr/>
          <p:nvPr/>
        </p:nvSpPr>
        <p:spPr>
          <a:xfrm>
            <a:off x="3892770" y="4112905"/>
            <a:ext cx="1436038" cy="82160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LLM Model</a:t>
            </a:r>
          </a:p>
          <a:p>
            <a:pPr algn="ctr"/>
            <a:r>
              <a:rPr lang="en-US" sz="1400" dirty="0"/>
              <a:t>(Pretrained or Finetuned)</a:t>
            </a:r>
          </a:p>
        </p:txBody>
      </p:sp>
      <p:sp>
        <p:nvSpPr>
          <p:cNvPr id="35" name="Rectangle 34">
            <a:extLst>
              <a:ext uri="{FF2B5EF4-FFF2-40B4-BE49-F238E27FC236}">
                <a16:creationId xmlns:a16="http://schemas.microsoft.com/office/drawing/2014/main" id="{DDFBE3CE-04F5-560C-9673-1CA8EE707A7A}"/>
              </a:ext>
            </a:extLst>
          </p:cNvPr>
          <p:cNvSpPr/>
          <p:nvPr/>
        </p:nvSpPr>
        <p:spPr>
          <a:xfrm>
            <a:off x="2313938" y="2621698"/>
            <a:ext cx="763020" cy="11997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Ingest</a:t>
            </a:r>
          </a:p>
        </p:txBody>
      </p:sp>
      <p:sp>
        <p:nvSpPr>
          <p:cNvPr id="38" name="Arrow: Right 37">
            <a:extLst>
              <a:ext uri="{FF2B5EF4-FFF2-40B4-BE49-F238E27FC236}">
                <a16:creationId xmlns:a16="http://schemas.microsoft.com/office/drawing/2014/main" id="{A1490AB3-0B90-8E88-D2CE-A70800F29154}"/>
              </a:ext>
            </a:extLst>
          </p:cNvPr>
          <p:cNvSpPr/>
          <p:nvPr/>
        </p:nvSpPr>
        <p:spPr>
          <a:xfrm>
            <a:off x="3203949" y="2913129"/>
            <a:ext cx="680859" cy="46139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6F935836-FA48-56CA-39BA-CAD292BB86EE}"/>
              </a:ext>
            </a:extLst>
          </p:cNvPr>
          <p:cNvSpPr txBox="1"/>
          <p:nvPr/>
        </p:nvSpPr>
        <p:spPr>
          <a:xfrm>
            <a:off x="5199045" y="4410715"/>
            <a:ext cx="1510145" cy="261610"/>
          </a:xfrm>
          <a:prstGeom prst="rect">
            <a:avLst/>
          </a:prstGeom>
          <a:noFill/>
        </p:spPr>
        <p:txBody>
          <a:bodyPr wrap="square" rtlCol="0">
            <a:spAutoFit/>
          </a:bodyPr>
          <a:lstStyle/>
          <a:p>
            <a:pPr algn="ctr"/>
            <a:r>
              <a:rPr lang="en-US" sz="1100" dirty="0">
                <a:solidFill>
                  <a:schemeClr val="bg1"/>
                </a:solidFill>
              </a:rPr>
              <a:t>NL to SQL</a:t>
            </a:r>
          </a:p>
        </p:txBody>
      </p:sp>
      <p:sp>
        <p:nvSpPr>
          <p:cNvPr id="42" name="TextBox 41">
            <a:extLst>
              <a:ext uri="{FF2B5EF4-FFF2-40B4-BE49-F238E27FC236}">
                <a16:creationId xmlns:a16="http://schemas.microsoft.com/office/drawing/2014/main" id="{32F9C6C5-8793-B6DC-1CB1-7B2511603283}"/>
              </a:ext>
            </a:extLst>
          </p:cNvPr>
          <p:cNvSpPr txBox="1"/>
          <p:nvPr/>
        </p:nvSpPr>
        <p:spPr>
          <a:xfrm>
            <a:off x="2731206" y="3004929"/>
            <a:ext cx="1510145" cy="261610"/>
          </a:xfrm>
          <a:prstGeom prst="rect">
            <a:avLst/>
          </a:prstGeom>
          <a:noFill/>
        </p:spPr>
        <p:txBody>
          <a:bodyPr wrap="square" rtlCol="0">
            <a:spAutoFit/>
          </a:bodyPr>
          <a:lstStyle/>
          <a:p>
            <a:pPr algn="ctr"/>
            <a:r>
              <a:rPr lang="en-US" sz="1100" dirty="0">
                <a:solidFill>
                  <a:schemeClr val="bg1"/>
                </a:solidFill>
              </a:rPr>
              <a:t>Store</a:t>
            </a:r>
          </a:p>
        </p:txBody>
      </p:sp>
      <p:sp>
        <p:nvSpPr>
          <p:cNvPr id="44" name="TextBox 43">
            <a:extLst>
              <a:ext uri="{FF2B5EF4-FFF2-40B4-BE49-F238E27FC236}">
                <a16:creationId xmlns:a16="http://schemas.microsoft.com/office/drawing/2014/main" id="{1FF46FEB-A8C8-D188-6ED6-C90DAC1C9673}"/>
              </a:ext>
            </a:extLst>
          </p:cNvPr>
          <p:cNvSpPr txBox="1"/>
          <p:nvPr/>
        </p:nvSpPr>
        <p:spPr>
          <a:xfrm>
            <a:off x="4823025" y="3023112"/>
            <a:ext cx="1510145" cy="261610"/>
          </a:xfrm>
          <a:prstGeom prst="rect">
            <a:avLst/>
          </a:prstGeom>
          <a:noFill/>
        </p:spPr>
        <p:txBody>
          <a:bodyPr wrap="square" rtlCol="0">
            <a:spAutoFit/>
          </a:bodyPr>
          <a:lstStyle/>
          <a:p>
            <a:pPr algn="ctr"/>
            <a:r>
              <a:rPr lang="en-US" sz="1100" dirty="0">
                <a:solidFill>
                  <a:schemeClr val="bg1"/>
                </a:solidFill>
              </a:rPr>
              <a:t>Search</a:t>
            </a:r>
          </a:p>
        </p:txBody>
      </p:sp>
      <p:sp>
        <p:nvSpPr>
          <p:cNvPr id="5" name="Arrow: Left-Up 4">
            <a:extLst>
              <a:ext uri="{FF2B5EF4-FFF2-40B4-BE49-F238E27FC236}">
                <a16:creationId xmlns:a16="http://schemas.microsoft.com/office/drawing/2014/main" id="{3A3B0DEE-76E6-52F2-48F9-E70A80B39711}"/>
              </a:ext>
            </a:extLst>
          </p:cNvPr>
          <p:cNvSpPr/>
          <p:nvPr/>
        </p:nvSpPr>
        <p:spPr>
          <a:xfrm>
            <a:off x="5372761" y="3819099"/>
            <a:ext cx="1221576" cy="967311"/>
          </a:xfrm>
          <a:prstGeom prst="leftUpArrow">
            <a:avLst>
              <a:gd name="adj1" fmla="val 21129"/>
              <a:gd name="adj2" fmla="val 24022"/>
              <a:gd name="adj3" fmla="val 2108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DF412D08-8431-F447-7482-27667F881C4A}"/>
              </a:ext>
            </a:extLst>
          </p:cNvPr>
          <p:cNvSpPr txBox="1"/>
          <p:nvPr/>
        </p:nvSpPr>
        <p:spPr>
          <a:xfrm>
            <a:off x="5290803" y="4418125"/>
            <a:ext cx="1510145" cy="261610"/>
          </a:xfrm>
          <a:prstGeom prst="rect">
            <a:avLst/>
          </a:prstGeom>
          <a:noFill/>
        </p:spPr>
        <p:txBody>
          <a:bodyPr wrap="square" rtlCol="0">
            <a:spAutoFit/>
          </a:bodyPr>
          <a:lstStyle/>
          <a:p>
            <a:pPr algn="ctr"/>
            <a:r>
              <a:rPr lang="en-US" sz="1100" dirty="0">
                <a:solidFill>
                  <a:schemeClr val="bg1"/>
                </a:solidFill>
              </a:rPr>
              <a:t>NL to SQL</a:t>
            </a:r>
          </a:p>
        </p:txBody>
      </p:sp>
    </p:spTree>
    <p:extLst>
      <p:ext uri="{BB962C8B-B14F-4D97-AF65-F5344CB8AC3E}">
        <p14:creationId xmlns:p14="http://schemas.microsoft.com/office/powerpoint/2010/main" val="6823340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Natural Language</a:t>
            </a:r>
          </a:p>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TO SQL</a:t>
            </a:r>
          </a:p>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 Searches</a:t>
            </a:r>
          </a:p>
        </p:txBody>
      </p:sp>
      <p:sp>
        <p:nvSpPr>
          <p:cNvPr id="16" name="Flowchart: Magnetic Disk 15">
            <a:extLst>
              <a:ext uri="{FF2B5EF4-FFF2-40B4-BE49-F238E27FC236}">
                <a16:creationId xmlns:a16="http://schemas.microsoft.com/office/drawing/2014/main" id="{0CDFCCE6-AE9B-18D9-8920-ADA08EC1178D}"/>
              </a:ext>
            </a:extLst>
          </p:cNvPr>
          <p:cNvSpPr/>
          <p:nvPr/>
        </p:nvSpPr>
        <p:spPr>
          <a:xfrm>
            <a:off x="2175520" y="2229227"/>
            <a:ext cx="1199687" cy="1199772"/>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Execution</a:t>
            </a:r>
          </a:p>
          <a:p>
            <a:pPr algn="ctr"/>
            <a:r>
              <a:rPr lang="en-US" sz="1400" dirty="0"/>
              <a:t>Environment</a:t>
            </a:r>
          </a:p>
        </p:txBody>
      </p:sp>
      <p:sp>
        <p:nvSpPr>
          <p:cNvPr id="20" name="Rectangle 19">
            <a:extLst>
              <a:ext uri="{FF2B5EF4-FFF2-40B4-BE49-F238E27FC236}">
                <a16:creationId xmlns:a16="http://schemas.microsoft.com/office/drawing/2014/main" id="{E1714CD2-8297-87C2-1337-4D7901716B0D}"/>
              </a:ext>
            </a:extLst>
          </p:cNvPr>
          <p:cNvSpPr/>
          <p:nvPr/>
        </p:nvSpPr>
        <p:spPr>
          <a:xfrm>
            <a:off x="4110744" y="2229228"/>
            <a:ext cx="763020" cy="11997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API</a:t>
            </a:r>
          </a:p>
        </p:txBody>
      </p:sp>
      <p:sp>
        <p:nvSpPr>
          <p:cNvPr id="21" name="Rectangle 20">
            <a:extLst>
              <a:ext uri="{FF2B5EF4-FFF2-40B4-BE49-F238E27FC236}">
                <a16:creationId xmlns:a16="http://schemas.microsoft.com/office/drawing/2014/main" id="{D292353C-1EDC-577F-C7E3-F475018A95C0}"/>
              </a:ext>
            </a:extLst>
          </p:cNvPr>
          <p:cNvSpPr/>
          <p:nvPr/>
        </p:nvSpPr>
        <p:spPr>
          <a:xfrm>
            <a:off x="5654275" y="2229229"/>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22" name="Rectangle 21">
            <a:extLst>
              <a:ext uri="{FF2B5EF4-FFF2-40B4-BE49-F238E27FC236}">
                <a16:creationId xmlns:a16="http://schemas.microsoft.com/office/drawing/2014/main" id="{2E08B15C-1B3F-491F-BC27-826B325927F1}"/>
              </a:ext>
            </a:extLst>
          </p:cNvPr>
          <p:cNvSpPr/>
          <p:nvPr/>
        </p:nvSpPr>
        <p:spPr>
          <a:xfrm>
            <a:off x="5806675" y="2381629"/>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23" name="Rectangle 22">
            <a:extLst>
              <a:ext uri="{FF2B5EF4-FFF2-40B4-BE49-F238E27FC236}">
                <a16:creationId xmlns:a16="http://schemas.microsoft.com/office/drawing/2014/main" id="{350BEC0F-1FFF-9AB2-7FE7-160BCB0603F2}"/>
              </a:ext>
            </a:extLst>
          </p:cNvPr>
          <p:cNvSpPr/>
          <p:nvPr/>
        </p:nvSpPr>
        <p:spPr>
          <a:xfrm>
            <a:off x="5959075" y="2534029"/>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24" name="Arrow: Left-Right 23">
            <a:extLst>
              <a:ext uri="{FF2B5EF4-FFF2-40B4-BE49-F238E27FC236}">
                <a16:creationId xmlns:a16="http://schemas.microsoft.com/office/drawing/2014/main" id="{819BC128-FB79-91FB-5957-3C75F1757477}"/>
              </a:ext>
            </a:extLst>
          </p:cNvPr>
          <p:cNvSpPr/>
          <p:nvPr/>
        </p:nvSpPr>
        <p:spPr>
          <a:xfrm>
            <a:off x="4938361" y="2617903"/>
            <a:ext cx="618800"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Left-Right 24">
            <a:extLst>
              <a:ext uri="{FF2B5EF4-FFF2-40B4-BE49-F238E27FC236}">
                <a16:creationId xmlns:a16="http://schemas.microsoft.com/office/drawing/2014/main" id="{3571D8F7-0726-3E54-E44C-193FC45BC47F}"/>
              </a:ext>
            </a:extLst>
          </p:cNvPr>
          <p:cNvSpPr/>
          <p:nvPr/>
        </p:nvSpPr>
        <p:spPr>
          <a:xfrm>
            <a:off x="3423764" y="2617903"/>
            <a:ext cx="618800"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3C2ACAA9-4356-3F50-770A-92E135207DA0}"/>
              </a:ext>
            </a:extLst>
          </p:cNvPr>
          <p:cNvSpPr/>
          <p:nvPr/>
        </p:nvSpPr>
        <p:spPr>
          <a:xfrm>
            <a:off x="2057344" y="3776341"/>
            <a:ext cx="1436038" cy="82160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LLM Model</a:t>
            </a:r>
          </a:p>
          <a:p>
            <a:pPr algn="ctr"/>
            <a:r>
              <a:rPr lang="en-US" sz="1400" dirty="0"/>
              <a:t>(Pretrained or Finetuned)</a:t>
            </a:r>
          </a:p>
        </p:txBody>
      </p:sp>
      <p:sp>
        <p:nvSpPr>
          <p:cNvPr id="40" name="TextBox 39">
            <a:extLst>
              <a:ext uri="{FF2B5EF4-FFF2-40B4-BE49-F238E27FC236}">
                <a16:creationId xmlns:a16="http://schemas.microsoft.com/office/drawing/2014/main" id="{6F935836-FA48-56CA-39BA-CAD292BB86EE}"/>
              </a:ext>
            </a:extLst>
          </p:cNvPr>
          <p:cNvSpPr txBox="1"/>
          <p:nvPr/>
        </p:nvSpPr>
        <p:spPr>
          <a:xfrm>
            <a:off x="3363619" y="4074151"/>
            <a:ext cx="1510145" cy="261610"/>
          </a:xfrm>
          <a:prstGeom prst="rect">
            <a:avLst/>
          </a:prstGeom>
          <a:noFill/>
        </p:spPr>
        <p:txBody>
          <a:bodyPr wrap="square" rtlCol="0">
            <a:spAutoFit/>
          </a:bodyPr>
          <a:lstStyle/>
          <a:p>
            <a:pPr algn="ctr"/>
            <a:r>
              <a:rPr lang="en-US" sz="1100" dirty="0">
                <a:solidFill>
                  <a:schemeClr val="bg1"/>
                </a:solidFill>
              </a:rPr>
              <a:t>NL to SQL</a:t>
            </a:r>
          </a:p>
        </p:txBody>
      </p:sp>
      <p:sp>
        <p:nvSpPr>
          <p:cNvPr id="42" name="TextBox 41">
            <a:extLst>
              <a:ext uri="{FF2B5EF4-FFF2-40B4-BE49-F238E27FC236}">
                <a16:creationId xmlns:a16="http://schemas.microsoft.com/office/drawing/2014/main" id="{32F9C6C5-8793-B6DC-1CB1-7B2511603283}"/>
              </a:ext>
            </a:extLst>
          </p:cNvPr>
          <p:cNvSpPr txBox="1"/>
          <p:nvPr/>
        </p:nvSpPr>
        <p:spPr>
          <a:xfrm>
            <a:off x="2731206" y="3004929"/>
            <a:ext cx="1510145" cy="261610"/>
          </a:xfrm>
          <a:prstGeom prst="rect">
            <a:avLst/>
          </a:prstGeom>
          <a:noFill/>
        </p:spPr>
        <p:txBody>
          <a:bodyPr wrap="square" rtlCol="0">
            <a:spAutoFit/>
          </a:bodyPr>
          <a:lstStyle/>
          <a:p>
            <a:pPr algn="ctr"/>
            <a:r>
              <a:rPr lang="en-US" sz="1100" dirty="0">
                <a:solidFill>
                  <a:schemeClr val="bg1"/>
                </a:solidFill>
              </a:rPr>
              <a:t>Store</a:t>
            </a:r>
          </a:p>
        </p:txBody>
      </p:sp>
      <p:sp>
        <p:nvSpPr>
          <p:cNvPr id="44" name="TextBox 43">
            <a:extLst>
              <a:ext uri="{FF2B5EF4-FFF2-40B4-BE49-F238E27FC236}">
                <a16:creationId xmlns:a16="http://schemas.microsoft.com/office/drawing/2014/main" id="{1FF46FEB-A8C8-D188-6ED6-C90DAC1C9673}"/>
              </a:ext>
            </a:extLst>
          </p:cNvPr>
          <p:cNvSpPr txBox="1"/>
          <p:nvPr/>
        </p:nvSpPr>
        <p:spPr>
          <a:xfrm>
            <a:off x="2987599" y="2686548"/>
            <a:ext cx="1510145" cy="261610"/>
          </a:xfrm>
          <a:prstGeom prst="rect">
            <a:avLst/>
          </a:prstGeom>
          <a:noFill/>
        </p:spPr>
        <p:txBody>
          <a:bodyPr wrap="square" rtlCol="0">
            <a:spAutoFit/>
          </a:bodyPr>
          <a:lstStyle/>
          <a:p>
            <a:pPr algn="ctr"/>
            <a:r>
              <a:rPr lang="en-US" sz="1100" dirty="0">
                <a:solidFill>
                  <a:schemeClr val="bg1"/>
                </a:solidFill>
              </a:rPr>
              <a:t>Search</a:t>
            </a:r>
          </a:p>
        </p:txBody>
      </p:sp>
      <p:sp>
        <p:nvSpPr>
          <p:cNvPr id="5" name="Arrow: Left-Up 4">
            <a:extLst>
              <a:ext uri="{FF2B5EF4-FFF2-40B4-BE49-F238E27FC236}">
                <a16:creationId xmlns:a16="http://schemas.microsoft.com/office/drawing/2014/main" id="{3A3B0DEE-76E6-52F2-48F9-E70A80B39711}"/>
              </a:ext>
            </a:extLst>
          </p:cNvPr>
          <p:cNvSpPr/>
          <p:nvPr/>
        </p:nvSpPr>
        <p:spPr>
          <a:xfrm>
            <a:off x="3537335" y="3482535"/>
            <a:ext cx="1221576" cy="967311"/>
          </a:xfrm>
          <a:prstGeom prst="leftUpArrow">
            <a:avLst>
              <a:gd name="adj1" fmla="val 21129"/>
              <a:gd name="adj2" fmla="val 24022"/>
              <a:gd name="adj3" fmla="val 2108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DF412D08-8431-F447-7482-27667F881C4A}"/>
              </a:ext>
            </a:extLst>
          </p:cNvPr>
          <p:cNvSpPr txBox="1"/>
          <p:nvPr/>
        </p:nvSpPr>
        <p:spPr>
          <a:xfrm>
            <a:off x="3455377" y="4081561"/>
            <a:ext cx="1510145" cy="261610"/>
          </a:xfrm>
          <a:prstGeom prst="rect">
            <a:avLst/>
          </a:prstGeom>
          <a:noFill/>
        </p:spPr>
        <p:txBody>
          <a:bodyPr wrap="square" rtlCol="0">
            <a:spAutoFit/>
          </a:bodyPr>
          <a:lstStyle/>
          <a:p>
            <a:pPr algn="ctr"/>
            <a:r>
              <a:rPr lang="en-US" sz="1100" dirty="0">
                <a:solidFill>
                  <a:schemeClr val="bg1"/>
                </a:solidFill>
              </a:rPr>
              <a:t>NL to Code</a:t>
            </a:r>
          </a:p>
        </p:txBody>
      </p:sp>
    </p:spTree>
    <p:extLst>
      <p:ext uri="{BB962C8B-B14F-4D97-AF65-F5344CB8AC3E}">
        <p14:creationId xmlns:p14="http://schemas.microsoft.com/office/powerpoint/2010/main" val="19666907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Natural Language</a:t>
            </a:r>
          </a:p>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TO SQL</a:t>
            </a:r>
          </a:p>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 Searches</a:t>
            </a:r>
          </a:p>
        </p:txBody>
      </p:sp>
      <p:sp>
        <p:nvSpPr>
          <p:cNvPr id="20" name="Rectangle 19">
            <a:extLst>
              <a:ext uri="{FF2B5EF4-FFF2-40B4-BE49-F238E27FC236}">
                <a16:creationId xmlns:a16="http://schemas.microsoft.com/office/drawing/2014/main" id="{E1714CD2-8297-87C2-1337-4D7901716B0D}"/>
              </a:ext>
            </a:extLst>
          </p:cNvPr>
          <p:cNvSpPr/>
          <p:nvPr/>
        </p:nvSpPr>
        <p:spPr>
          <a:xfrm>
            <a:off x="4249893" y="2492905"/>
            <a:ext cx="763020" cy="11997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API</a:t>
            </a:r>
          </a:p>
        </p:txBody>
      </p:sp>
      <p:sp>
        <p:nvSpPr>
          <p:cNvPr id="21" name="Rectangle 20">
            <a:extLst>
              <a:ext uri="{FF2B5EF4-FFF2-40B4-BE49-F238E27FC236}">
                <a16:creationId xmlns:a16="http://schemas.microsoft.com/office/drawing/2014/main" id="{D292353C-1EDC-577F-C7E3-F475018A95C0}"/>
              </a:ext>
            </a:extLst>
          </p:cNvPr>
          <p:cNvSpPr/>
          <p:nvPr/>
        </p:nvSpPr>
        <p:spPr>
          <a:xfrm>
            <a:off x="5793424" y="2492906"/>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22" name="Rectangle 21">
            <a:extLst>
              <a:ext uri="{FF2B5EF4-FFF2-40B4-BE49-F238E27FC236}">
                <a16:creationId xmlns:a16="http://schemas.microsoft.com/office/drawing/2014/main" id="{2E08B15C-1B3F-491F-BC27-826B325927F1}"/>
              </a:ext>
            </a:extLst>
          </p:cNvPr>
          <p:cNvSpPr/>
          <p:nvPr/>
        </p:nvSpPr>
        <p:spPr>
          <a:xfrm>
            <a:off x="5945824" y="2645306"/>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23" name="Rectangle 22">
            <a:extLst>
              <a:ext uri="{FF2B5EF4-FFF2-40B4-BE49-F238E27FC236}">
                <a16:creationId xmlns:a16="http://schemas.microsoft.com/office/drawing/2014/main" id="{350BEC0F-1FFF-9AB2-7FE7-160BCB0603F2}"/>
              </a:ext>
            </a:extLst>
          </p:cNvPr>
          <p:cNvSpPr/>
          <p:nvPr/>
        </p:nvSpPr>
        <p:spPr>
          <a:xfrm>
            <a:off x="6098224" y="2797706"/>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24" name="Arrow: Left-Right 23">
            <a:extLst>
              <a:ext uri="{FF2B5EF4-FFF2-40B4-BE49-F238E27FC236}">
                <a16:creationId xmlns:a16="http://schemas.microsoft.com/office/drawing/2014/main" id="{819BC128-FB79-91FB-5957-3C75F1757477}"/>
              </a:ext>
            </a:extLst>
          </p:cNvPr>
          <p:cNvSpPr/>
          <p:nvPr/>
        </p:nvSpPr>
        <p:spPr>
          <a:xfrm>
            <a:off x="5077510" y="2881580"/>
            <a:ext cx="618800"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Left-Right 24">
            <a:extLst>
              <a:ext uri="{FF2B5EF4-FFF2-40B4-BE49-F238E27FC236}">
                <a16:creationId xmlns:a16="http://schemas.microsoft.com/office/drawing/2014/main" id="{3571D8F7-0726-3E54-E44C-193FC45BC47F}"/>
              </a:ext>
            </a:extLst>
          </p:cNvPr>
          <p:cNvSpPr/>
          <p:nvPr/>
        </p:nvSpPr>
        <p:spPr>
          <a:xfrm>
            <a:off x="3562913" y="2881580"/>
            <a:ext cx="618800"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3C2ACAA9-4356-3F50-770A-92E135207DA0}"/>
              </a:ext>
            </a:extLst>
          </p:cNvPr>
          <p:cNvSpPr/>
          <p:nvPr/>
        </p:nvSpPr>
        <p:spPr>
          <a:xfrm>
            <a:off x="1974475" y="2645306"/>
            <a:ext cx="1436038" cy="82160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LLM Model</a:t>
            </a:r>
          </a:p>
          <a:p>
            <a:pPr algn="ctr"/>
            <a:r>
              <a:rPr lang="en-US" sz="1400" dirty="0"/>
              <a:t>(Pretrained or Finetuned)</a:t>
            </a:r>
          </a:p>
        </p:txBody>
      </p:sp>
      <p:sp>
        <p:nvSpPr>
          <p:cNvPr id="44" name="TextBox 43">
            <a:extLst>
              <a:ext uri="{FF2B5EF4-FFF2-40B4-BE49-F238E27FC236}">
                <a16:creationId xmlns:a16="http://schemas.microsoft.com/office/drawing/2014/main" id="{1FF46FEB-A8C8-D188-6ED6-C90DAC1C9673}"/>
              </a:ext>
            </a:extLst>
          </p:cNvPr>
          <p:cNvSpPr txBox="1"/>
          <p:nvPr/>
        </p:nvSpPr>
        <p:spPr>
          <a:xfrm>
            <a:off x="3126748" y="2950225"/>
            <a:ext cx="1510145" cy="261610"/>
          </a:xfrm>
          <a:prstGeom prst="rect">
            <a:avLst/>
          </a:prstGeom>
          <a:noFill/>
        </p:spPr>
        <p:txBody>
          <a:bodyPr wrap="square" rtlCol="0">
            <a:spAutoFit/>
          </a:bodyPr>
          <a:lstStyle/>
          <a:p>
            <a:pPr algn="ctr"/>
            <a:r>
              <a:rPr lang="en-US" sz="1100" dirty="0">
                <a:solidFill>
                  <a:schemeClr val="bg1"/>
                </a:solidFill>
              </a:rPr>
              <a:t>Search</a:t>
            </a:r>
          </a:p>
        </p:txBody>
      </p:sp>
    </p:spTree>
    <p:extLst>
      <p:ext uri="{BB962C8B-B14F-4D97-AF65-F5344CB8AC3E}">
        <p14:creationId xmlns:p14="http://schemas.microsoft.com/office/powerpoint/2010/main" val="11331787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err="1">
                <a:solidFill>
                  <a:schemeClr val="bg1"/>
                </a:solidFill>
                <a:effectLst>
                  <a:glow rad="431800">
                    <a:schemeClr val="tx1">
                      <a:alpha val="66000"/>
                    </a:schemeClr>
                  </a:glow>
                </a:effectLst>
                <a:latin typeface="Dune Rise" panose="02000503000000000000" pitchFamily="50" charset="0"/>
              </a:rPr>
              <a:t>VectOr</a:t>
            </a:r>
            <a:endParaRPr lang="en-US" sz="2000" b="1" dirty="0">
              <a:solidFill>
                <a:schemeClr val="bg1"/>
              </a:solidFill>
              <a:effectLst>
                <a:glow rad="431800">
                  <a:schemeClr val="tx1">
                    <a:alpha val="66000"/>
                  </a:schemeClr>
                </a:glow>
              </a:effectLst>
              <a:latin typeface="Dune Rise" panose="02000503000000000000" pitchFamily="50" charset="0"/>
            </a:endParaRPr>
          </a:p>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 Searches</a:t>
            </a:r>
          </a:p>
        </p:txBody>
      </p:sp>
      <p:sp>
        <p:nvSpPr>
          <p:cNvPr id="7" name="Callout: Right Arrow 6">
            <a:extLst>
              <a:ext uri="{FF2B5EF4-FFF2-40B4-BE49-F238E27FC236}">
                <a16:creationId xmlns:a16="http://schemas.microsoft.com/office/drawing/2014/main" id="{714BA578-6B6F-1808-182B-0BC434F06FE2}"/>
              </a:ext>
            </a:extLst>
          </p:cNvPr>
          <p:cNvSpPr/>
          <p:nvPr/>
        </p:nvSpPr>
        <p:spPr>
          <a:xfrm>
            <a:off x="444029" y="2205002"/>
            <a:ext cx="1809051" cy="2344301"/>
          </a:xfrm>
          <a:prstGeom prst="rightArrowCallout">
            <a:avLst>
              <a:gd name="adj1" fmla="val 6779"/>
              <a:gd name="adj2" fmla="val 10472"/>
              <a:gd name="adj3" fmla="val 13784"/>
              <a:gd name="adj4" fmla="val 78374"/>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Flowchart: Magnetic Disk 8">
            <a:extLst>
              <a:ext uri="{FF2B5EF4-FFF2-40B4-BE49-F238E27FC236}">
                <a16:creationId xmlns:a16="http://schemas.microsoft.com/office/drawing/2014/main" id="{36C18A70-D119-E190-E0D7-ECB31489572D}"/>
              </a:ext>
            </a:extLst>
          </p:cNvPr>
          <p:cNvSpPr/>
          <p:nvPr/>
        </p:nvSpPr>
        <p:spPr>
          <a:xfrm>
            <a:off x="609725" y="2450478"/>
            <a:ext cx="995560" cy="566643"/>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Sources</a:t>
            </a:r>
          </a:p>
        </p:txBody>
      </p:sp>
      <p:sp>
        <p:nvSpPr>
          <p:cNvPr id="13" name="Flowchart: Magnetic Disk 12">
            <a:extLst>
              <a:ext uri="{FF2B5EF4-FFF2-40B4-BE49-F238E27FC236}">
                <a16:creationId xmlns:a16="http://schemas.microsoft.com/office/drawing/2014/main" id="{53F8BF42-6A01-8DB1-6575-2A3FB2C35BC4}"/>
              </a:ext>
            </a:extLst>
          </p:cNvPr>
          <p:cNvSpPr/>
          <p:nvPr/>
        </p:nvSpPr>
        <p:spPr>
          <a:xfrm>
            <a:off x="609724" y="3124516"/>
            <a:ext cx="995560" cy="566643"/>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Sources</a:t>
            </a:r>
          </a:p>
        </p:txBody>
      </p:sp>
      <p:sp>
        <p:nvSpPr>
          <p:cNvPr id="15" name="Flowchart: Magnetic Disk 14">
            <a:extLst>
              <a:ext uri="{FF2B5EF4-FFF2-40B4-BE49-F238E27FC236}">
                <a16:creationId xmlns:a16="http://schemas.microsoft.com/office/drawing/2014/main" id="{E67D257B-4C20-91DB-9DD0-7BA4D3F7238E}"/>
              </a:ext>
            </a:extLst>
          </p:cNvPr>
          <p:cNvSpPr/>
          <p:nvPr/>
        </p:nvSpPr>
        <p:spPr>
          <a:xfrm>
            <a:off x="609724" y="3798554"/>
            <a:ext cx="995560" cy="566643"/>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Sources</a:t>
            </a:r>
          </a:p>
        </p:txBody>
      </p:sp>
      <p:sp>
        <p:nvSpPr>
          <p:cNvPr id="16" name="Flowchart: Magnetic Disk 15">
            <a:extLst>
              <a:ext uri="{FF2B5EF4-FFF2-40B4-BE49-F238E27FC236}">
                <a16:creationId xmlns:a16="http://schemas.microsoft.com/office/drawing/2014/main" id="{0CDFCCE6-AE9B-18D9-8920-ADA08EC1178D}"/>
              </a:ext>
            </a:extLst>
          </p:cNvPr>
          <p:cNvSpPr/>
          <p:nvPr/>
        </p:nvSpPr>
        <p:spPr>
          <a:xfrm>
            <a:off x="4061395" y="2799120"/>
            <a:ext cx="1199687" cy="1199772"/>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Vectorized Data</a:t>
            </a:r>
          </a:p>
        </p:txBody>
      </p:sp>
      <p:sp>
        <p:nvSpPr>
          <p:cNvPr id="20" name="Rectangle 19">
            <a:extLst>
              <a:ext uri="{FF2B5EF4-FFF2-40B4-BE49-F238E27FC236}">
                <a16:creationId xmlns:a16="http://schemas.microsoft.com/office/drawing/2014/main" id="{E1714CD2-8297-87C2-1337-4D7901716B0D}"/>
              </a:ext>
            </a:extLst>
          </p:cNvPr>
          <p:cNvSpPr/>
          <p:nvPr/>
        </p:nvSpPr>
        <p:spPr>
          <a:xfrm>
            <a:off x="5996619" y="2799121"/>
            <a:ext cx="763020" cy="11997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API</a:t>
            </a:r>
          </a:p>
        </p:txBody>
      </p:sp>
      <p:sp>
        <p:nvSpPr>
          <p:cNvPr id="21" name="Rectangle 20">
            <a:extLst>
              <a:ext uri="{FF2B5EF4-FFF2-40B4-BE49-F238E27FC236}">
                <a16:creationId xmlns:a16="http://schemas.microsoft.com/office/drawing/2014/main" id="{D292353C-1EDC-577F-C7E3-F475018A95C0}"/>
              </a:ext>
            </a:extLst>
          </p:cNvPr>
          <p:cNvSpPr/>
          <p:nvPr/>
        </p:nvSpPr>
        <p:spPr>
          <a:xfrm>
            <a:off x="7540150" y="2799122"/>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22" name="Rectangle 21">
            <a:extLst>
              <a:ext uri="{FF2B5EF4-FFF2-40B4-BE49-F238E27FC236}">
                <a16:creationId xmlns:a16="http://schemas.microsoft.com/office/drawing/2014/main" id="{2E08B15C-1B3F-491F-BC27-826B325927F1}"/>
              </a:ext>
            </a:extLst>
          </p:cNvPr>
          <p:cNvSpPr/>
          <p:nvPr/>
        </p:nvSpPr>
        <p:spPr>
          <a:xfrm>
            <a:off x="7692550" y="2951522"/>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23" name="Rectangle 22">
            <a:extLst>
              <a:ext uri="{FF2B5EF4-FFF2-40B4-BE49-F238E27FC236}">
                <a16:creationId xmlns:a16="http://schemas.microsoft.com/office/drawing/2014/main" id="{350BEC0F-1FFF-9AB2-7FE7-160BCB0603F2}"/>
              </a:ext>
            </a:extLst>
          </p:cNvPr>
          <p:cNvSpPr/>
          <p:nvPr/>
        </p:nvSpPr>
        <p:spPr>
          <a:xfrm>
            <a:off x="7844950" y="3103922"/>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24" name="Arrow: Left-Right 23">
            <a:extLst>
              <a:ext uri="{FF2B5EF4-FFF2-40B4-BE49-F238E27FC236}">
                <a16:creationId xmlns:a16="http://schemas.microsoft.com/office/drawing/2014/main" id="{819BC128-FB79-91FB-5957-3C75F1757477}"/>
              </a:ext>
            </a:extLst>
          </p:cNvPr>
          <p:cNvSpPr/>
          <p:nvPr/>
        </p:nvSpPr>
        <p:spPr>
          <a:xfrm>
            <a:off x="6824236" y="3187796"/>
            <a:ext cx="618800"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Left-Right 24">
            <a:extLst>
              <a:ext uri="{FF2B5EF4-FFF2-40B4-BE49-F238E27FC236}">
                <a16:creationId xmlns:a16="http://schemas.microsoft.com/office/drawing/2014/main" id="{3571D8F7-0726-3E54-E44C-193FC45BC47F}"/>
              </a:ext>
            </a:extLst>
          </p:cNvPr>
          <p:cNvSpPr/>
          <p:nvPr/>
        </p:nvSpPr>
        <p:spPr>
          <a:xfrm>
            <a:off x="5309639" y="3187796"/>
            <a:ext cx="618800"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3C2ACAA9-4356-3F50-770A-92E135207DA0}"/>
              </a:ext>
            </a:extLst>
          </p:cNvPr>
          <p:cNvSpPr/>
          <p:nvPr/>
        </p:nvSpPr>
        <p:spPr>
          <a:xfrm>
            <a:off x="3943219" y="4346234"/>
            <a:ext cx="1436038" cy="82160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LLM Model</a:t>
            </a:r>
          </a:p>
          <a:p>
            <a:pPr algn="ctr"/>
            <a:r>
              <a:rPr lang="en-US" sz="1400" dirty="0"/>
              <a:t>(Pretrained or Finetuned)</a:t>
            </a:r>
          </a:p>
        </p:txBody>
      </p:sp>
      <p:sp>
        <p:nvSpPr>
          <p:cNvPr id="35" name="Rectangle 34">
            <a:extLst>
              <a:ext uri="{FF2B5EF4-FFF2-40B4-BE49-F238E27FC236}">
                <a16:creationId xmlns:a16="http://schemas.microsoft.com/office/drawing/2014/main" id="{DDFBE3CE-04F5-560C-9673-1CA8EE707A7A}"/>
              </a:ext>
            </a:extLst>
          </p:cNvPr>
          <p:cNvSpPr/>
          <p:nvPr/>
        </p:nvSpPr>
        <p:spPr>
          <a:xfrm>
            <a:off x="2364387" y="2855027"/>
            <a:ext cx="763020" cy="11997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Ingest</a:t>
            </a:r>
          </a:p>
        </p:txBody>
      </p:sp>
      <p:sp>
        <p:nvSpPr>
          <p:cNvPr id="36" name="Arrow: Left-Up 35">
            <a:extLst>
              <a:ext uri="{FF2B5EF4-FFF2-40B4-BE49-F238E27FC236}">
                <a16:creationId xmlns:a16="http://schemas.microsoft.com/office/drawing/2014/main" id="{9D2E775E-945F-B44B-ACF3-355D1A97C448}"/>
              </a:ext>
            </a:extLst>
          </p:cNvPr>
          <p:cNvSpPr/>
          <p:nvPr/>
        </p:nvSpPr>
        <p:spPr>
          <a:xfrm>
            <a:off x="5423209" y="4052429"/>
            <a:ext cx="1246813" cy="924414"/>
          </a:xfrm>
          <a:prstGeom prst="leftUpArrow">
            <a:avLst>
              <a:gd name="adj1" fmla="val 21129"/>
              <a:gd name="adj2" fmla="val 22271"/>
              <a:gd name="adj3" fmla="val 250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Arrow: Left-Up 36">
            <a:extLst>
              <a:ext uri="{FF2B5EF4-FFF2-40B4-BE49-F238E27FC236}">
                <a16:creationId xmlns:a16="http://schemas.microsoft.com/office/drawing/2014/main" id="{FE1D3C9F-DF3B-703C-5F0E-64F9B653829B}"/>
              </a:ext>
            </a:extLst>
          </p:cNvPr>
          <p:cNvSpPr/>
          <p:nvPr/>
        </p:nvSpPr>
        <p:spPr>
          <a:xfrm rot="5400000">
            <a:off x="2774645" y="3942635"/>
            <a:ext cx="821603" cy="1246812"/>
          </a:xfrm>
          <a:prstGeom prst="lef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Arrow: Right 37">
            <a:extLst>
              <a:ext uri="{FF2B5EF4-FFF2-40B4-BE49-F238E27FC236}">
                <a16:creationId xmlns:a16="http://schemas.microsoft.com/office/drawing/2014/main" id="{A1490AB3-0B90-8E88-D2CE-A70800F29154}"/>
              </a:ext>
            </a:extLst>
          </p:cNvPr>
          <p:cNvSpPr/>
          <p:nvPr/>
        </p:nvSpPr>
        <p:spPr>
          <a:xfrm>
            <a:off x="3254398" y="3146458"/>
            <a:ext cx="680859" cy="46139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BE6C9BF6-F371-84EA-1DE5-063EB7EDCC06}"/>
              </a:ext>
            </a:extLst>
          </p:cNvPr>
          <p:cNvSpPr txBox="1"/>
          <p:nvPr/>
        </p:nvSpPr>
        <p:spPr>
          <a:xfrm>
            <a:off x="2433074" y="4644044"/>
            <a:ext cx="1510145" cy="261610"/>
          </a:xfrm>
          <a:prstGeom prst="rect">
            <a:avLst/>
          </a:prstGeom>
          <a:noFill/>
        </p:spPr>
        <p:txBody>
          <a:bodyPr wrap="square" rtlCol="0">
            <a:spAutoFit/>
          </a:bodyPr>
          <a:lstStyle/>
          <a:p>
            <a:pPr algn="ctr"/>
            <a:r>
              <a:rPr lang="en-US" sz="1100" dirty="0">
                <a:solidFill>
                  <a:schemeClr val="bg1"/>
                </a:solidFill>
              </a:rPr>
              <a:t>Vectorize</a:t>
            </a:r>
          </a:p>
        </p:txBody>
      </p:sp>
      <p:sp>
        <p:nvSpPr>
          <p:cNvPr id="42" name="TextBox 41">
            <a:extLst>
              <a:ext uri="{FF2B5EF4-FFF2-40B4-BE49-F238E27FC236}">
                <a16:creationId xmlns:a16="http://schemas.microsoft.com/office/drawing/2014/main" id="{32F9C6C5-8793-B6DC-1CB1-7B2511603283}"/>
              </a:ext>
            </a:extLst>
          </p:cNvPr>
          <p:cNvSpPr txBox="1"/>
          <p:nvPr/>
        </p:nvSpPr>
        <p:spPr>
          <a:xfrm>
            <a:off x="2781655" y="3238258"/>
            <a:ext cx="1510145" cy="261610"/>
          </a:xfrm>
          <a:prstGeom prst="rect">
            <a:avLst/>
          </a:prstGeom>
          <a:noFill/>
        </p:spPr>
        <p:txBody>
          <a:bodyPr wrap="square" rtlCol="0">
            <a:spAutoFit/>
          </a:bodyPr>
          <a:lstStyle/>
          <a:p>
            <a:pPr algn="ctr"/>
            <a:r>
              <a:rPr lang="en-US" sz="1100" dirty="0">
                <a:solidFill>
                  <a:schemeClr val="bg1"/>
                </a:solidFill>
              </a:rPr>
              <a:t>Embed</a:t>
            </a:r>
          </a:p>
        </p:txBody>
      </p:sp>
      <p:sp>
        <p:nvSpPr>
          <p:cNvPr id="44" name="TextBox 43">
            <a:extLst>
              <a:ext uri="{FF2B5EF4-FFF2-40B4-BE49-F238E27FC236}">
                <a16:creationId xmlns:a16="http://schemas.microsoft.com/office/drawing/2014/main" id="{1FF46FEB-A8C8-D188-6ED6-C90DAC1C9673}"/>
              </a:ext>
            </a:extLst>
          </p:cNvPr>
          <p:cNvSpPr txBox="1"/>
          <p:nvPr/>
        </p:nvSpPr>
        <p:spPr>
          <a:xfrm>
            <a:off x="4873474" y="3256441"/>
            <a:ext cx="1510145" cy="261610"/>
          </a:xfrm>
          <a:prstGeom prst="rect">
            <a:avLst/>
          </a:prstGeom>
          <a:noFill/>
        </p:spPr>
        <p:txBody>
          <a:bodyPr wrap="square" rtlCol="0">
            <a:spAutoFit/>
          </a:bodyPr>
          <a:lstStyle/>
          <a:p>
            <a:pPr algn="ctr"/>
            <a:r>
              <a:rPr lang="en-US" sz="1100" dirty="0">
                <a:solidFill>
                  <a:schemeClr val="bg1"/>
                </a:solidFill>
              </a:rPr>
              <a:t>Search</a:t>
            </a:r>
          </a:p>
        </p:txBody>
      </p:sp>
      <p:sp>
        <p:nvSpPr>
          <p:cNvPr id="40" name="TextBox 39">
            <a:extLst>
              <a:ext uri="{FF2B5EF4-FFF2-40B4-BE49-F238E27FC236}">
                <a16:creationId xmlns:a16="http://schemas.microsoft.com/office/drawing/2014/main" id="{6F935836-FA48-56CA-39BA-CAD292BB86EE}"/>
              </a:ext>
            </a:extLst>
          </p:cNvPr>
          <p:cNvSpPr txBox="1"/>
          <p:nvPr/>
        </p:nvSpPr>
        <p:spPr>
          <a:xfrm>
            <a:off x="5221090" y="4636774"/>
            <a:ext cx="1651050" cy="261610"/>
          </a:xfrm>
          <a:prstGeom prst="rect">
            <a:avLst/>
          </a:prstGeom>
          <a:noFill/>
        </p:spPr>
        <p:txBody>
          <a:bodyPr wrap="square" rtlCol="0">
            <a:spAutoFit/>
          </a:bodyPr>
          <a:lstStyle/>
          <a:p>
            <a:pPr algn="ctr"/>
            <a:r>
              <a:rPr lang="en-US" sz="1100" dirty="0">
                <a:solidFill>
                  <a:schemeClr val="bg1"/>
                </a:solidFill>
              </a:rPr>
              <a:t>Vectorize</a:t>
            </a:r>
          </a:p>
        </p:txBody>
      </p:sp>
      <p:sp>
        <p:nvSpPr>
          <p:cNvPr id="46" name="TextBox 45">
            <a:extLst>
              <a:ext uri="{FF2B5EF4-FFF2-40B4-BE49-F238E27FC236}">
                <a16:creationId xmlns:a16="http://schemas.microsoft.com/office/drawing/2014/main" id="{9F77A9E3-333B-BBBA-97AB-A8A1A1FE8F7C}"/>
              </a:ext>
            </a:extLst>
          </p:cNvPr>
          <p:cNvSpPr txBox="1"/>
          <p:nvPr/>
        </p:nvSpPr>
        <p:spPr>
          <a:xfrm>
            <a:off x="5261082" y="4819924"/>
            <a:ext cx="1510145" cy="261610"/>
          </a:xfrm>
          <a:prstGeom prst="rect">
            <a:avLst/>
          </a:prstGeom>
          <a:noFill/>
        </p:spPr>
        <p:txBody>
          <a:bodyPr wrap="square" rtlCol="0">
            <a:spAutoFit/>
          </a:bodyPr>
          <a:lstStyle/>
          <a:p>
            <a:pPr algn="ctr"/>
            <a:r>
              <a:rPr lang="en-US" sz="1100" dirty="0">
                <a:solidFill>
                  <a:schemeClr val="bg1"/>
                </a:solidFill>
              </a:rPr>
              <a:t>Generate</a:t>
            </a:r>
          </a:p>
        </p:txBody>
      </p:sp>
    </p:spTree>
    <p:extLst>
      <p:ext uri="{BB962C8B-B14F-4D97-AF65-F5344CB8AC3E}">
        <p14:creationId xmlns:p14="http://schemas.microsoft.com/office/powerpoint/2010/main" val="1875736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500"/>
                                        <p:tgtEl>
                                          <p:spTgt spid="2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40"/>
                                        </p:tgtEl>
                                        <p:attrNameLst>
                                          <p:attrName>style.visibility</p:attrName>
                                        </p:attrNameLst>
                                      </p:cBhvr>
                                      <p:to>
                                        <p:strVal val="visible"/>
                                      </p:to>
                                    </p:set>
                                    <p:animEffect transition="in" filter="fade">
                                      <p:cBhvr>
                                        <p:cTn id="26" dur="500"/>
                                        <p:tgtEl>
                                          <p:spTgt spid="4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6"/>
                                        </p:tgtEl>
                                        <p:attrNameLst>
                                          <p:attrName>style.visibility</p:attrName>
                                        </p:attrNameLst>
                                      </p:cBhvr>
                                      <p:to>
                                        <p:strVal val="visible"/>
                                      </p:to>
                                    </p:set>
                                    <p:animEffect transition="in" filter="fade">
                                      <p:cBhvr>
                                        <p:cTn id="29" dur="500"/>
                                        <p:tgtEl>
                                          <p:spTgt spid="36"/>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3"/>
                                        </p:tgtEl>
                                        <p:attrNameLst>
                                          <p:attrName>style.visibility</p:attrName>
                                        </p:attrNameLst>
                                      </p:cBhvr>
                                      <p:to>
                                        <p:strVal val="visible"/>
                                      </p:to>
                                    </p:set>
                                    <p:animEffect transition="in" filter="fade">
                                      <p:cBhvr>
                                        <p:cTn id="32" dur="500"/>
                                        <p:tgtEl>
                                          <p:spTgt spid="3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4"/>
                                        </p:tgtEl>
                                        <p:attrNameLst>
                                          <p:attrName>style.visibility</p:attrName>
                                        </p:attrNameLst>
                                      </p:cBhvr>
                                      <p:to>
                                        <p:strVal val="visible"/>
                                      </p:to>
                                    </p:set>
                                    <p:animEffect transition="in" filter="fade">
                                      <p:cBhvr>
                                        <p:cTn id="37" dur="500"/>
                                        <p:tgtEl>
                                          <p:spTgt spid="4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fade">
                                      <p:cBhvr>
                                        <p:cTn id="40" dur="500"/>
                                        <p:tgtEl>
                                          <p:spTgt spid="16"/>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fade">
                                      <p:cBhvr>
                                        <p:cTn id="45" dur="500"/>
                                        <p:tgtEl>
                                          <p:spTgt spid="9"/>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3"/>
                                        </p:tgtEl>
                                        <p:attrNameLst>
                                          <p:attrName>style.visibility</p:attrName>
                                        </p:attrNameLst>
                                      </p:cBhvr>
                                      <p:to>
                                        <p:strVal val="visible"/>
                                      </p:to>
                                    </p:set>
                                    <p:animEffect transition="in" filter="fade">
                                      <p:cBhvr>
                                        <p:cTn id="48" dur="500"/>
                                        <p:tgtEl>
                                          <p:spTgt spid="13"/>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5"/>
                                        </p:tgtEl>
                                        <p:attrNameLst>
                                          <p:attrName>style.visibility</p:attrName>
                                        </p:attrNameLst>
                                      </p:cBhvr>
                                      <p:to>
                                        <p:strVal val="visible"/>
                                      </p:to>
                                    </p:set>
                                    <p:animEffect transition="in" filter="fade">
                                      <p:cBhvr>
                                        <p:cTn id="51" dur="500"/>
                                        <p:tgtEl>
                                          <p:spTgt spid="15"/>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7"/>
                                        </p:tgtEl>
                                        <p:attrNameLst>
                                          <p:attrName>style.visibility</p:attrName>
                                        </p:attrNameLst>
                                      </p:cBhvr>
                                      <p:to>
                                        <p:strVal val="visible"/>
                                      </p:to>
                                    </p:set>
                                    <p:animEffect transition="in" filter="fade">
                                      <p:cBhvr>
                                        <p:cTn id="56" dur="500"/>
                                        <p:tgtEl>
                                          <p:spTgt spid="7"/>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35"/>
                                        </p:tgtEl>
                                        <p:attrNameLst>
                                          <p:attrName>style.visibility</p:attrName>
                                        </p:attrNameLst>
                                      </p:cBhvr>
                                      <p:to>
                                        <p:strVal val="visible"/>
                                      </p:to>
                                    </p:set>
                                    <p:animEffect transition="in" filter="fade">
                                      <p:cBhvr>
                                        <p:cTn id="59" dur="500"/>
                                        <p:tgtEl>
                                          <p:spTgt spid="35"/>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37"/>
                                        </p:tgtEl>
                                        <p:attrNameLst>
                                          <p:attrName>style.visibility</p:attrName>
                                        </p:attrNameLst>
                                      </p:cBhvr>
                                      <p:to>
                                        <p:strVal val="visible"/>
                                      </p:to>
                                    </p:set>
                                    <p:animEffect transition="in" filter="fade">
                                      <p:cBhvr>
                                        <p:cTn id="64" dur="500"/>
                                        <p:tgtEl>
                                          <p:spTgt spid="37"/>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42">
                                            <p:txEl>
                                              <p:pRg st="0" end="0"/>
                                            </p:txEl>
                                          </p:spTgt>
                                        </p:tgtEl>
                                        <p:attrNameLst>
                                          <p:attrName>style.visibility</p:attrName>
                                        </p:attrNameLst>
                                      </p:cBhvr>
                                      <p:to>
                                        <p:strVal val="visible"/>
                                      </p:to>
                                    </p:set>
                                    <p:animEffect transition="in" filter="fade">
                                      <p:cBhvr>
                                        <p:cTn id="69" dur="500"/>
                                        <p:tgtEl>
                                          <p:spTgt spid="4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3" grpId="0" animBg="1"/>
      <p:bldP spid="15" grpId="0" animBg="1"/>
      <p:bldP spid="16" grpId="0" animBg="1"/>
      <p:bldP spid="20" grpId="0" animBg="1"/>
      <p:bldP spid="21" grpId="0" animBg="1"/>
      <p:bldP spid="22" grpId="0" animBg="1"/>
      <p:bldP spid="23" grpId="0" animBg="1"/>
      <p:bldP spid="24" grpId="0" animBg="1"/>
      <p:bldP spid="33" grpId="0" animBg="1"/>
      <p:bldP spid="35" grpId="0" animBg="1"/>
      <p:bldP spid="36" grpId="0" animBg="1"/>
      <p:bldP spid="37" grpId="0" animBg="1"/>
      <p:bldP spid="44" grpId="0"/>
      <p:bldP spid="40"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800" b="1" dirty="0">
                <a:solidFill>
                  <a:schemeClr val="bg1"/>
                </a:solidFill>
                <a:effectLst>
                  <a:glow rad="431800">
                    <a:schemeClr val="tx1">
                      <a:alpha val="66000"/>
                    </a:schemeClr>
                  </a:glow>
                </a:effectLst>
                <a:latin typeface="Dune Rise" panose="02000503000000000000" pitchFamily="50" charset="0"/>
              </a:rPr>
              <a:t>What is</a:t>
            </a:r>
          </a:p>
          <a:p>
            <a:pPr>
              <a:lnSpc>
                <a:spcPct val="150000"/>
              </a:lnSpc>
            </a:pPr>
            <a:r>
              <a:rPr lang="en-US" sz="2800" b="1" dirty="0">
                <a:solidFill>
                  <a:schemeClr val="bg1"/>
                </a:solidFill>
                <a:effectLst>
                  <a:glow rad="431800">
                    <a:schemeClr val="tx1">
                      <a:alpha val="66000"/>
                    </a:schemeClr>
                  </a:glow>
                </a:effectLst>
                <a:latin typeface="Dune Rise" panose="02000503000000000000" pitchFamily="50" charset="0"/>
              </a:rPr>
              <a:t>An LLM ?</a:t>
            </a:r>
          </a:p>
        </p:txBody>
      </p:sp>
      <p:sp>
        <p:nvSpPr>
          <p:cNvPr id="2" name="TextBox 1">
            <a:extLst>
              <a:ext uri="{FF2B5EF4-FFF2-40B4-BE49-F238E27FC236}">
                <a16:creationId xmlns:a16="http://schemas.microsoft.com/office/drawing/2014/main" id="{690C9558-4784-701C-3C11-B8B8672E59CB}"/>
              </a:ext>
            </a:extLst>
          </p:cNvPr>
          <p:cNvSpPr txBox="1"/>
          <p:nvPr/>
        </p:nvSpPr>
        <p:spPr>
          <a:xfrm>
            <a:off x="766572" y="1039493"/>
            <a:ext cx="7137400" cy="4524315"/>
          </a:xfrm>
          <a:prstGeom prst="rect">
            <a:avLst/>
          </a:prstGeom>
          <a:noFill/>
        </p:spPr>
        <p:txBody>
          <a:bodyPr wrap="square" rtlCol="0">
            <a:spAutoFit/>
          </a:bodyPr>
          <a:lstStyle/>
          <a:p>
            <a:r>
              <a:rPr lang="en-US" sz="7200" dirty="0"/>
              <a:t>LLM = </a:t>
            </a:r>
          </a:p>
          <a:p>
            <a:pPr marL="1028700" lvl="1" indent="-571500">
              <a:buFont typeface="Arial" panose="020B0604020202020204" pitchFamily="34" charset="0"/>
              <a:buChar char="•"/>
            </a:pPr>
            <a:r>
              <a:rPr lang="en-US" sz="7200" dirty="0"/>
              <a:t>Large</a:t>
            </a:r>
          </a:p>
          <a:p>
            <a:pPr marL="1028700" lvl="1" indent="-571500">
              <a:buFont typeface="Arial" panose="020B0604020202020204" pitchFamily="34" charset="0"/>
              <a:buChar char="•"/>
            </a:pPr>
            <a:r>
              <a:rPr lang="en-US" sz="7200" dirty="0"/>
              <a:t>Language</a:t>
            </a:r>
          </a:p>
          <a:p>
            <a:pPr marL="1028700" lvl="1" indent="-571500">
              <a:buFont typeface="Arial" panose="020B0604020202020204" pitchFamily="34" charset="0"/>
              <a:buChar char="•"/>
            </a:pPr>
            <a:r>
              <a:rPr lang="en-US" sz="7200" dirty="0"/>
              <a:t>Model</a:t>
            </a:r>
          </a:p>
        </p:txBody>
      </p:sp>
    </p:spTree>
    <p:extLst>
      <p:ext uri="{BB962C8B-B14F-4D97-AF65-F5344CB8AC3E}">
        <p14:creationId xmlns:p14="http://schemas.microsoft.com/office/powerpoint/2010/main" val="27981393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err="1">
                <a:solidFill>
                  <a:schemeClr val="bg1"/>
                </a:solidFill>
                <a:effectLst>
                  <a:glow rad="431800">
                    <a:schemeClr val="tx1">
                      <a:alpha val="66000"/>
                    </a:schemeClr>
                  </a:glow>
                </a:effectLst>
                <a:latin typeface="Dune Rise" panose="02000503000000000000" pitchFamily="50" charset="0"/>
              </a:rPr>
              <a:t>VectOr</a:t>
            </a:r>
            <a:endParaRPr lang="en-US" sz="2000" b="1" dirty="0">
              <a:solidFill>
                <a:schemeClr val="bg1"/>
              </a:solidFill>
              <a:effectLst>
                <a:glow rad="431800">
                  <a:schemeClr val="tx1">
                    <a:alpha val="66000"/>
                  </a:schemeClr>
                </a:glow>
              </a:effectLst>
              <a:latin typeface="Dune Rise" panose="02000503000000000000" pitchFamily="50" charset="0"/>
            </a:endParaRPr>
          </a:p>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 Searches</a:t>
            </a:r>
          </a:p>
        </p:txBody>
      </p:sp>
      <p:sp>
        <p:nvSpPr>
          <p:cNvPr id="7" name="Callout: Right Arrow 6">
            <a:extLst>
              <a:ext uri="{FF2B5EF4-FFF2-40B4-BE49-F238E27FC236}">
                <a16:creationId xmlns:a16="http://schemas.microsoft.com/office/drawing/2014/main" id="{714BA578-6B6F-1808-182B-0BC434F06FE2}"/>
              </a:ext>
            </a:extLst>
          </p:cNvPr>
          <p:cNvSpPr/>
          <p:nvPr/>
        </p:nvSpPr>
        <p:spPr>
          <a:xfrm>
            <a:off x="444029" y="2205002"/>
            <a:ext cx="1809051" cy="2344301"/>
          </a:xfrm>
          <a:prstGeom prst="rightArrowCallout">
            <a:avLst>
              <a:gd name="adj1" fmla="val 6779"/>
              <a:gd name="adj2" fmla="val 10472"/>
              <a:gd name="adj3" fmla="val 13784"/>
              <a:gd name="adj4" fmla="val 78374"/>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Flowchart: Magnetic Disk 8">
            <a:extLst>
              <a:ext uri="{FF2B5EF4-FFF2-40B4-BE49-F238E27FC236}">
                <a16:creationId xmlns:a16="http://schemas.microsoft.com/office/drawing/2014/main" id="{36C18A70-D119-E190-E0D7-ECB31489572D}"/>
              </a:ext>
            </a:extLst>
          </p:cNvPr>
          <p:cNvSpPr/>
          <p:nvPr/>
        </p:nvSpPr>
        <p:spPr>
          <a:xfrm>
            <a:off x="609725" y="2450478"/>
            <a:ext cx="995560" cy="1704761"/>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CSV</a:t>
            </a:r>
          </a:p>
        </p:txBody>
      </p:sp>
      <p:sp>
        <p:nvSpPr>
          <p:cNvPr id="16" name="Flowchart: Magnetic Disk 15">
            <a:extLst>
              <a:ext uri="{FF2B5EF4-FFF2-40B4-BE49-F238E27FC236}">
                <a16:creationId xmlns:a16="http://schemas.microsoft.com/office/drawing/2014/main" id="{0CDFCCE6-AE9B-18D9-8920-ADA08EC1178D}"/>
              </a:ext>
            </a:extLst>
          </p:cNvPr>
          <p:cNvSpPr/>
          <p:nvPr/>
        </p:nvSpPr>
        <p:spPr>
          <a:xfrm>
            <a:off x="4061395" y="2799120"/>
            <a:ext cx="1199687" cy="1199772"/>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Milvus</a:t>
            </a:r>
          </a:p>
        </p:txBody>
      </p:sp>
      <p:sp>
        <p:nvSpPr>
          <p:cNvPr id="20" name="Rectangle 19">
            <a:extLst>
              <a:ext uri="{FF2B5EF4-FFF2-40B4-BE49-F238E27FC236}">
                <a16:creationId xmlns:a16="http://schemas.microsoft.com/office/drawing/2014/main" id="{E1714CD2-8297-87C2-1337-4D7901716B0D}"/>
              </a:ext>
            </a:extLst>
          </p:cNvPr>
          <p:cNvSpPr/>
          <p:nvPr/>
        </p:nvSpPr>
        <p:spPr>
          <a:xfrm>
            <a:off x="5996619" y="2799121"/>
            <a:ext cx="763020" cy="11997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Python API</a:t>
            </a:r>
          </a:p>
        </p:txBody>
      </p:sp>
      <p:sp>
        <p:nvSpPr>
          <p:cNvPr id="21" name="Rectangle 20">
            <a:extLst>
              <a:ext uri="{FF2B5EF4-FFF2-40B4-BE49-F238E27FC236}">
                <a16:creationId xmlns:a16="http://schemas.microsoft.com/office/drawing/2014/main" id="{D292353C-1EDC-577F-C7E3-F475018A95C0}"/>
              </a:ext>
            </a:extLst>
          </p:cNvPr>
          <p:cNvSpPr/>
          <p:nvPr/>
        </p:nvSpPr>
        <p:spPr>
          <a:xfrm>
            <a:off x="7540150" y="2799122"/>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22" name="Rectangle 21">
            <a:extLst>
              <a:ext uri="{FF2B5EF4-FFF2-40B4-BE49-F238E27FC236}">
                <a16:creationId xmlns:a16="http://schemas.microsoft.com/office/drawing/2014/main" id="{2E08B15C-1B3F-491F-BC27-826B325927F1}"/>
              </a:ext>
            </a:extLst>
          </p:cNvPr>
          <p:cNvSpPr/>
          <p:nvPr/>
        </p:nvSpPr>
        <p:spPr>
          <a:xfrm>
            <a:off x="7692550" y="2951522"/>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23" name="Rectangle 22">
            <a:extLst>
              <a:ext uri="{FF2B5EF4-FFF2-40B4-BE49-F238E27FC236}">
                <a16:creationId xmlns:a16="http://schemas.microsoft.com/office/drawing/2014/main" id="{350BEC0F-1FFF-9AB2-7FE7-160BCB0603F2}"/>
              </a:ext>
            </a:extLst>
          </p:cNvPr>
          <p:cNvSpPr/>
          <p:nvPr/>
        </p:nvSpPr>
        <p:spPr>
          <a:xfrm>
            <a:off x="7844950" y="3103922"/>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HTML Client</a:t>
            </a:r>
          </a:p>
        </p:txBody>
      </p:sp>
      <p:sp>
        <p:nvSpPr>
          <p:cNvPr id="24" name="Arrow: Left-Right 23">
            <a:extLst>
              <a:ext uri="{FF2B5EF4-FFF2-40B4-BE49-F238E27FC236}">
                <a16:creationId xmlns:a16="http://schemas.microsoft.com/office/drawing/2014/main" id="{819BC128-FB79-91FB-5957-3C75F1757477}"/>
              </a:ext>
            </a:extLst>
          </p:cNvPr>
          <p:cNvSpPr/>
          <p:nvPr/>
        </p:nvSpPr>
        <p:spPr>
          <a:xfrm>
            <a:off x="6824236" y="3187796"/>
            <a:ext cx="618800"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Left-Right 24">
            <a:extLst>
              <a:ext uri="{FF2B5EF4-FFF2-40B4-BE49-F238E27FC236}">
                <a16:creationId xmlns:a16="http://schemas.microsoft.com/office/drawing/2014/main" id="{3571D8F7-0726-3E54-E44C-193FC45BC47F}"/>
              </a:ext>
            </a:extLst>
          </p:cNvPr>
          <p:cNvSpPr/>
          <p:nvPr/>
        </p:nvSpPr>
        <p:spPr>
          <a:xfrm>
            <a:off x="5309639" y="3187796"/>
            <a:ext cx="618800"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3C2ACAA9-4356-3F50-770A-92E135207DA0}"/>
              </a:ext>
            </a:extLst>
          </p:cNvPr>
          <p:cNvSpPr/>
          <p:nvPr/>
        </p:nvSpPr>
        <p:spPr>
          <a:xfrm>
            <a:off x="3943219" y="4346234"/>
            <a:ext cx="1436038" cy="82160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BERT for Embeddings</a:t>
            </a:r>
          </a:p>
        </p:txBody>
      </p:sp>
      <p:sp>
        <p:nvSpPr>
          <p:cNvPr id="35" name="Rectangle 34">
            <a:extLst>
              <a:ext uri="{FF2B5EF4-FFF2-40B4-BE49-F238E27FC236}">
                <a16:creationId xmlns:a16="http://schemas.microsoft.com/office/drawing/2014/main" id="{DDFBE3CE-04F5-560C-9673-1CA8EE707A7A}"/>
              </a:ext>
            </a:extLst>
          </p:cNvPr>
          <p:cNvSpPr/>
          <p:nvPr/>
        </p:nvSpPr>
        <p:spPr>
          <a:xfrm>
            <a:off x="2364387" y="2855027"/>
            <a:ext cx="763020" cy="11997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Ingest</a:t>
            </a:r>
          </a:p>
        </p:txBody>
      </p:sp>
      <p:sp>
        <p:nvSpPr>
          <p:cNvPr id="36" name="Arrow: Left-Up 35">
            <a:extLst>
              <a:ext uri="{FF2B5EF4-FFF2-40B4-BE49-F238E27FC236}">
                <a16:creationId xmlns:a16="http://schemas.microsoft.com/office/drawing/2014/main" id="{9D2E775E-945F-B44B-ACF3-355D1A97C448}"/>
              </a:ext>
            </a:extLst>
          </p:cNvPr>
          <p:cNvSpPr/>
          <p:nvPr/>
        </p:nvSpPr>
        <p:spPr>
          <a:xfrm>
            <a:off x="5423209" y="4052429"/>
            <a:ext cx="1246813" cy="924414"/>
          </a:xfrm>
          <a:prstGeom prst="leftUpArrow">
            <a:avLst>
              <a:gd name="adj1" fmla="val 21129"/>
              <a:gd name="adj2" fmla="val 22271"/>
              <a:gd name="adj3" fmla="val 250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Arrow: Left-Up 36">
            <a:extLst>
              <a:ext uri="{FF2B5EF4-FFF2-40B4-BE49-F238E27FC236}">
                <a16:creationId xmlns:a16="http://schemas.microsoft.com/office/drawing/2014/main" id="{FE1D3C9F-DF3B-703C-5F0E-64F9B653829B}"/>
              </a:ext>
            </a:extLst>
          </p:cNvPr>
          <p:cNvSpPr/>
          <p:nvPr/>
        </p:nvSpPr>
        <p:spPr>
          <a:xfrm rot="5400000">
            <a:off x="2774645" y="3942635"/>
            <a:ext cx="821603" cy="1246812"/>
          </a:xfrm>
          <a:prstGeom prst="lef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Arrow: Right 37">
            <a:extLst>
              <a:ext uri="{FF2B5EF4-FFF2-40B4-BE49-F238E27FC236}">
                <a16:creationId xmlns:a16="http://schemas.microsoft.com/office/drawing/2014/main" id="{A1490AB3-0B90-8E88-D2CE-A70800F29154}"/>
              </a:ext>
            </a:extLst>
          </p:cNvPr>
          <p:cNvSpPr/>
          <p:nvPr/>
        </p:nvSpPr>
        <p:spPr>
          <a:xfrm>
            <a:off x="3254398" y="3146458"/>
            <a:ext cx="680859" cy="46139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BE6C9BF6-F371-84EA-1DE5-063EB7EDCC06}"/>
              </a:ext>
            </a:extLst>
          </p:cNvPr>
          <p:cNvSpPr txBox="1"/>
          <p:nvPr/>
        </p:nvSpPr>
        <p:spPr>
          <a:xfrm>
            <a:off x="2433074" y="4644044"/>
            <a:ext cx="1510145" cy="261610"/>
          </a:xfrm>
          <a:prstGeom prst="rect">
            <a:avLst/>
          </a:prstGeom>
          <a:noFill/>
        </p:spPr>
        <p:txBody>
          <a:bodyPr wrap="square" rtlCol="0">
            <a:spAutoFit/>
          </a:bodyPr>
          <a:lstStyle/>
          <a:p>
            <a:pPr algn="ctr"/>
            <a:r>
              <a:rPr lang="en-US" sz="1100" dirty="0">
                <a:solidFill>
                  <a:schemeClr val="bg1"/>
                </a:solidFill>
              </a:rPr>
              <a:t>Vectorize</a:t>
            </a:r>
          </a:p>
        </p:txBody>
      </p:sp>
      <p:sp>
        <p:nvSpPr>
          <p:cNvPr id="42" name="TextBox 41">
            <a:extLst>
              <a:ext uri="{FF2B5EF4-FFF2-40B4-BE49-F238E27FC236}">
                <a16:creationId xmlns:a16="http://schemas.microsoft.com/office/drawing/2014/main" id="{32F9C6C5-8793-B6DC-1CB1-7B2511603283}"/>
              </a:ext>
            </a:extLst>
          </p:cNvPr>
          <p:cNvSpPr txBox="1"/>
          <p:nvPr/>
        </p:nvSpPr>
        <p:spPr>
          <a:xfrm>
            <a:off x="2781655" y="3238258"/>
            <a:ext cx="1510145" cy="261610"/>
          </a:xfrm>
          <a:prstGeom prst="rect">
            <a:avLst/>
          </a:prstGeom>
          <a:noFill/>
        </p:spPr>
        <p:txBody>
          <a:bodyPr wrap="square" rtlCol="0">
            <a:spAutoFit/>
          </a:bodyPr>
          <a:lstStyle/>
          <a:p>
            <a:pPr algn="ctr"/>
            <a:r>
              <a:rPr lang="en-US" sz="1100" dirty="0">
                <a:solidFill>
                  <a:schemeClr val="bg1"/>
                </a:solidFill>
              </a:rPr>
              <a:t>Embed</a:t>
            </a:r>
          </a:p>
        </p:txBody>
      </p:sp>
      <p:sp>
        <p:nvSpPr>
          <p:cNvPr id="44" name="TextBox 43">
            <a:extLst>
              <a:ext uri="{FF2B5EF4-FFF2-40B4-BE49-F238E27FC236}">
                <a16:creationId xmlns:a16="http://schemas.microsoft.com/office/drawing/2014/main" id="{1FF46FEB-A8C8-D188-6ED6-C90DAC1C9673}"/>
              </a:ext>
            </a:extLst>
          </p:cNvPr>
          <p:cNvSpPr txBox="1"/>
          <p:nvPr/>
        </p:nvSpPr>
        <p:spPr>
          <a:xfrm>
            <a:off x="4873474" y="3256441"/>
            <a:ext cx="1510145" cy="261610"/>
          </a:xfrm>
          <a:prstGeom prst="rect">
            <a:avLst/>
          </a:prstGeom>
          <a:noFill/>
        </p:spPr>
        <p:txBody>
          <a:bodyPr wrap="square" rtlCol="0">
            <a:spAutoFit/>
          </a:bodyPr>
          <a:lstStyle/>
          <a:p>
            <a:pPr algn="ctr"/>
            <a:r>
              <a:rPr lang="en-US" sz="1100" dirty="0">
                <a:solidFill>
                  <a:schemeClr val="bg1"/>
                </a:solidFill>
              </a:rPr>
              <a:t>Search</a:t>
            </a:r>
          </a:p>
        </p:txBody>
      </p:sp>
      <p:sp>
        <p:nvSpPr>
          <p:cNvPr id="40" name="TextBox 39">
            <a:extLst>
              <a:ext uri="{FF2B5EF4-FFF2-40B4-BE49-F238E27FC236}">
                <a16:creationId xmlns:a16="http://schemas.microsoft.com/office/drawing/2014/main" id="{6F935836-FA48-56CA-39BA-CAD292BB86EE}"/>
              </a:ext>
            </a:extLst>
          </p:cNvPr>
          <p:cNvSpPr txBox="1"/>
          <p:nvPr/>
        </p:nvSpPr>
        <p:spPr>
          <a:xfrm>
            <a:off x="5221090" y="4636774"/>
            <a:ext cx="1651050" cy="261610"/>
          </a:xfrm>
          <a:prstGeom prst="rect">
            <a:avLst/>
          </a:prstGeom>
          <a:noFill/>
        </p:spPr>
        <p:txBody>
          <a:bodyPr wrap="square" rtlCol="0">
            <a:spAutoFit/>
          </a:bodyPr>
          <a:lstStyle/>
          <a:p>
            <a:pPr algn="ctr"/>
            <a:r>
              <a:rPr lang="en-US" sz="1100" dirty="0">
                <a:solidFill>
                  <a:schemeClr val="bg1"/>
                </a:solidFill>
              </a:rPr>
              <a:t>Vectorize</a:t>
            </a:r>
          </a:p>
        </p:txBody>
      </p:sp>
      <p:sp>
        <p:nvSpPr>
          <p:cNvPr id="46" name="TextBox 45">
            <a:extLst>
              <a:ext uri="{FF2B5EF4-FFF2-40B4-BE49-F238E27FC236}">
                <a16:creationId xmlns:a16="http://schemas.microsoft.com/office/drawing/2014/main" id="{9F77A9E3-333B-BBBA-97AB-A8A1A1FE8F7C}"/>
              </a:ext>
            </a:extLst>
          </p:cNvPr>
          <p:cNvSpPr txBox="1"/>
          <p:nvPr/>
        </p:nvSpPr>
        <p:spPr>
          <a:xfrm>
            <a:off x="5261082" y="4819924"/>
            <a:ext cx="1510145" cy="261610"/>
          </a:xfrm>
          <a:prstGeom prst="rect">
            <a:avLst/>
          </a:prstGeom>
          <a:noFill/>
        </p:spPr>
        <p:txBody>
          <a:bodyPr wrap="square" rtlCol="0">
            <a:spAutoFit/>
          </a:bodyPr>
          <a:lstStyle/>
          <a:p>
            <a:pPr algn="ctr"/>
            <a:r>
              <a:rPr lang="en-US" sz="1100" dirty="0">
                <a:solidFill>
                  <a:schemeClr val="bg1"/>
                </a:solidFill>
              </a:rPr>
              <a:t>Generate</a:t>
            </a:r>
          </a:p>
        </p:txBody>
      </p:sp>
    </p:spTree>
    <p:extLst>
      <p:ext uri="{BB962C8B-B14F-4D97-AF65-F5344CB8AC3E}">
        <p14:creationId xmlns:p14="http://schemas.microsoft.com/office/powerpoint/2010/main" val="3537068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500"/>
                                        <p:tgtEl>
                                          <p:spTgt spid="2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40"/>
                                        </p:tgtEl>
                                        <p:attrNameLst>
                                          <p:attrName>style.visibility</p:attrName>
                                        </p:attrNameLst>
                                      </p:cBhvr>
                                      <p:to>
                                        <p:strVal val="visible"/>
                                      </p:to>
                                    </p:set>
                                    <p:animEffect transition="in" filter="fade">
                                      <p:cBhvr>
                                        <p:cTn id="26" dur="500"/>
                                        <p:tgtEl>
                                          <p:spTgt spid="4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6"/>
                                        </p:tgtEl>
                                        <p:attrNameLst>
                                          <p:attrName>style.visibility</p:attrName>
                                        </p:attrNameLst>
                                      </p:cBhvr>
                                      <p:to>
                                        <p:strVal val="visible"/>
                                      </p:to>
                                    </p:set>
                                    <p:animEffect transition="in" filter="fade">
                                      <p:cBhvr>
                                        <p:cTn id="29" dur="500"/>
                                        <p:tgtEl>
                                          <p:spTgt spid="36"/>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3"/>
                                        </p:tgtEl>
                                        <p:attrNameLst>
                                          <p:attrName>style.visibility</p:attrName>
                                        </p:attrNameLst>
                                      </p:cBhvr>
                                      <p:to>
                                        <p:strVal val="visible"/>
                                      </p:to>
                                    </p:set>
                                    <p:animEffect transition="in" filter="fade">
                                      <p:cBhvr>
                                        <p:cTn id="32" dur="500"/>
                                        <p:tgtEl>
                                          <p:spTgt spid="3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4"/>
                                        </p:tgtEl>
                                        <p:attrNameLst>
                                          <p:attrName>style.visibility</p:attrName>
                                        </p:attrNameLst>
                                      </p:cBhvr>
                                      <p:to>
                                        <p:strVal val="visible"/>
                                      </p:to>
                                    </p:set>
                                    <p:animEffect transition="in" filter="fade">
                                      <p:cBhvr>
                                        <p:cTn id="37" dur="500"/>
                                        <p:tgtEl>
                                          <p:spTgt spid="4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fade">
                                      <p:cBhvr>
                                        <p:cTn id="40" dur="500"/>
                                        <p:tgtEl>
                                          <p:spTgt spid="16"/>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fade">
                                      <p:cBhvr>
                                        <p:cTn id="45" dur="500"/>
                                        <p:tgtEl>
                                          <p:spTgt spid="9"/>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7"/>
                                        </p:tgtEl>
                                        <p:attrNameLst>
                                          <p:attrName>style.visibility</p:attrName>
                                        </p:attrNameLst>
                                      </p:cBhvr>
                                      <p:to>
                                        <p:strVal val="visible"/>
                                      </p:to>
                                    </p:set>
                                    <p:animEffect transition="in" filter="fade">
                                      <p:cBhvr>
                                        <p:cTn id="50" dur="500"/>
                                        <p:tgtEl>
                                          <p:spTgt spid="7"/>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5"/>
                                        </p:tgtEl>
                                        <p:attrNameLst>
                                          <p:attrName>style.visibility</p:attrName>
                                        </p:attrNameLst>
                                      </p:cBhvr>
                                      <p:to>
                                        <p:strVal val="visible"/>
                                      </p:to>
                                    </p:set>
                                    <p:animEffect transition="in" filter="fade">
                                      <p:cBhvr>
                                        <p:cTn id="53" dur="500"/>
                                        <p:tgtEl>
                                          <p:spTgt spid="35"/>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7"/>
                                        </p:tgtEl>
                                        <p:attrNameLst>
                                          <p:attrName>style.visibility</p:attrName>
                                        </p:attrNameLst>
                                      </p:cBhvr>
                                      <p:to>
                                        <p:strVal val="visible"/>
                                      </p:to>
                                    </p:set>
                                    <p:animEffect transition="in" filter="fade">
                                      <p:cBhvr>
                                        <p:cTn id="58" dur="500"/>
                                        <p:tgtEl>
                                          <p:spTgt spid="37"/>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42">
                                            <p:txEl>
                                              <p:pRg st="0" end="0"/>
                                            </p:txEl>
                                          </p:spTgt>
                                        </p:tgtEl>
                                        <p:attrNameLst>
                                          <p:attrName>style.visibility</p:attrName>
                                        </p:attrNameLst>
                                      </p:cBhvr>
                                      <p:to>
                                        <p:strVal val="visible"/>
                                      </p:to>
                                    </p:set>
                                    <p:animEffect transition="in" filter="fade">
                                      <p:cBhvr>
                                        <p:cTn id="63" dur="500"/>
                                        <p:tgtEl>
                                          <p:spTgt spid="4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6" grpId="0" animBg="1"/>
      <p:bldP spid="20" grpId="0" animBg="1"/>
      <p:bldP spid="21" grpId="0" animBg="1"/>
      <p:bldP spid="22" grpId="0" animBg="1"/>
      <p:bldP spid="23" grpId="0" animBg="1"/>
      <p:bldP spid="24" grpId="0" animBg="1"/>
      <p:bldP spid="33" grpId="0" animBg="1"/>
      <p:bldP spid="35" grpId="0" animBg="1"/>
      <p:bldP spid="36" grpId="0" animBg="1"/>
      <p:bldP spid="37" grpId="0" animBg="1"/>
      <p:bldP spid="44" grpId="0"/>
      <p:bldP spid="4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68BAC03-8295-AA37-F307-9E54417B79C6}"/>
              </a:ext>
            </a:extLst>
          </p:cNvPr>
          <p:cNvSpPr/>
          <p:nvPr/>
        </p:nvSpPr>
        <p:spPr>
          <a:xfrm>
            <a:off x="4509844" y="709469"/>
            <a:ext cx="2743199" cy="1542614"/>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F350652-2C7F-4DA7-B3D8-A53EF135E01C}"/>
              </a:ext>
            </a:extLst>
          </p:cNvPr>
          <p:cNvSpPr/>
          <p:nvPr/>
        </p:nvSpPr>
        <p:spPr>
          <a:xfrm>
            <a:off x="4509844" y="1480776"/>
            <a:ext cx="2743199" cy="1542614"/>
          </a:xfrm>
          <a:prstGeom prst="rect">
            <a:avLst/>
          </a:prstGeom>
          <a:solidFill>
            <a:schemeClr val="accent2">
              <a:alpha val="5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6B2377F-542B-800A-E5BF-D6D8C534EAE1}"/>
              </a:ext>
            </a:extLst>
          </p:cNvPr>
          <p:cNvSpPr/>
          <p:nvPr/>
        </p:nvSpPr>
        <p:spPr>
          <a:xfrm>
            <a:off x="4509844" y="2252083"/>
            <a:ext cx="2743199" cy="1542614"/>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F5F4C6E-4048-8AD8-63F2-2A1E45ABBC6E}"/>
              </a:ext>
            </a:extLst>
          </p:cNvPr>
          <p:cNvSpPr/>
          <p:nvPr/>
        </p:nvSpPr>
        <p:spPr>
          <a:xfrm>
            <a:off x="4509843" y="3023390"/>
            <a:ext cx="2743199" cy="1542614"/>
          </a:xfrm>
          <a:prstGeom prst="rect">
            <a:avLst/>
          </a:prstGeom>
          <a:solidFill>
            <a:schemeClr val="accent2">
              <a:alpha val="5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D346786-5767-0F09-4E72-2C2440A4BDD6}"/>
              </a:ext>
            </a:extLst>
          </p:cNvPr>
          <p:cNvSpPr/>
          <p:nvPr/>
        </p:nvSpPr>
        <p:spPr>
          <a:xfrm>
            <a:off x="4509843" y="3794697"/>
            <a:ext cx="2743199" cy="1542614"/>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B7BD8FD-8922-1BBF-F09F-58F9BB21F748}"/>
              </a:ext>
            </a:extLst>
          </p:cNvPr>
          <p:cNvSpPr/>
          <p:nvPr/>
        </p:nvSpPr>
        <p:spPr>
          <a:xfrm>
            <a:off x="4509842" y="4557279"/>
            <a:ext cx="2743199" cy="1542614"/>
          </a:xfrm>
          <a:prstGeom prst="rect">
            <a:avLst/>
          </a:prstGeom>
          <a:solidFill>
            <a:schemeClr val="accent2">
              <a:alpha val="5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C2CCB1C-F9C2-010C-559F-80D66AD631A9}"/>
              </a:ext>
            </a:extLst>
          </p:cNvPr>
          <p:cNvSpPr/>
          <p:nvPr/>
        </p:nvSpPr>
        <p:spPr>
          <a:xfrm>
            <a:off x="897042" y="709469"/>
            <a:ext cx="2743199" cy="771307"/>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349A899-0501-D1CC-EAE0-444FE491A309}"/>
              </a:ext>
            </a:extLst>
          </p:cNvPr>
          <p:cNvSpPr/>
          <p:nvPr/>
        </p:nvSpPr>
        <p:spPr>
          <a:xfrm>
            <a:off x="897042" y="1480776"/>
            <a:ext cx="2743199" cy="771307"/>
          </a:xfrm>
          <a:prstGeom prst="rect">
            <a:avLst/>
          </a:prstGeom>
          <a:solidFill>
            <a:schemeClr val="accent2">
              <a:alpha val="5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D96300EF-094D-C354-24E8-985A52825879}"/>
              </a:ext>
            </a:extLst>
          </p:cNvPr>
          <p:cNvSpPr/>
          <p:nvPr/>
        </p:nvSpPr>
        <p:spPr>
          <a:xfrm>
            <a:off x="897042" y="2252083"/>
            <a:ext cx="2743199" cy="771307"/>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E5AF7CC0-DA2D-CC28-9652-AA7D47EB307F}"/>
              </a:ext>
            </a:extLst>
          </p:cNvPr>
          <p:cNvSpPr/>
          <p:nvPr/>
        </p:nvSpPr>
        <p:spPr>
          <a:xfrm>
            <a:off x="897041" y="3023390"/>
            <a:ext cx="2743199" cy="762582"/>
          </a:xfrm>
          <a:prstGeom prst="rect">
            <a:avLst/>
          </a:prstGeom>
          <a:solidFill>
            <a:schemeClr val="accent2">
              <a:alpha val="5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67244871-9D83-3F23-7CCA-ACBAB4E1217A}"/>
              </a:ext>
            </a:extLst>
          </p:cNvPr>
          <p:cNvSpPr/>
          <p:nvPr/>
        </p:nvSpPr>
        <p:spPr>
          <a:xfrm>
            <a:off x="897041" y="3794697"/>
            <a:ext cx="2743199" cy="762582"/>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5A5F915A-26AC-6BA3-B226-2A7548955B22}"/>
              </a:ext>
            </a:extLst>
          </p:cNvPr>
          <p:cNvSpPr/>
          <p:nvPr/>
        </p:nvSpPr>
        <p:spPr>
          <a:xfrm>
            <a:off x="897040" y="4557279"/>
            <a:ext cx="2743199" cy="780032"/>
          </a:xfrm>
          <a:prstGeom prst="rect">
            <a:avLst/>
          </a:prstGeom>
          <a:solidFill>
            <a:schemeClr val="accent2">
              <a:alpha val="5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AACA20B6-39CD-49C6-7699-3A9382BC7911}"/>
              </a:ext>
            </a:extLst>
          </p:cNvPr>
          <p:cNvSpPr/>
          <p:nvPr/>
        </p:nvSpPr>
        <p:spPr>
          <a:xfrm>
            <a:off x="897039" y="5337311"/>
            <a:ext cx="2743199" cy="771307"/>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A650B543-BAA5-A285-2EE1-67AEB3BCE398}"/>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Chunking</a:t>
            </a:r>
          </a:p>
        </p:txBody>
      </p:sp>
    </p:spTree>
    <p:extLst>
      <p:ext uri="{BB962C8B-B14F-4D97-AF65-F5344CB8AC3E}">
        <p14:creationId xmlns:p14="http://schemas.microsoft.com/office/powerpoint/2010/main" val="2837647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1"/>
                                        </p:tgtEl>
                                        <p:attrNameLst>
                                          <p:attrName>style.visibility</p:attrName>
                                        </p:attrNameLst>
                                      </p:cBhvr>
                                      <p:to>
                                        <p:strVal val="visible"/>
                                      </p:to>
                                    </p:set>
                                    <p:animEffect transition="in" filter="fade">
                                      <p:cBhvr>
                                        <p:cTn id="25" dur="500"/>
                                        <p:tgtEl>
                                          <p:spTgt spid="31"/>
                                        </p:tgtEl>
                                      </p:cBhvr>
                                    </p:animEffect>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2"/>
                                        </p:tgtEl>
                                        <p:attrNameLst>
                                          <p:attrName>style.visibility</p:attrName>
                                        </p:attrNameLst>
                                      </p:cBhvr>
                                      <p:to>
                                        <p:strVal val="visible"/>
                                      </p:to>
                                    </p:set>
                                    <p:anim calcmode="lin" valueType="num">
                                      <p:cBhvr additive="base">
                                        <p:cTn id="30" dur="500" fill="hold"/>
                                        <p:tgtEl>
                                          <p:spTgt spid="2"/>
                                        </p:tgtEl>
                                        <p:attrNameLst>
                                          <p:attrName>ppt_x</p:attrName>
                                        </p:attrNameLst>
                                      </p:cBhvr>
                                      <p:tavLst>
                                        <p:tav tm="0">
                                          <p:val>
                                            <p:strVal val="#ppt_x"/>
                                          </p:val>
                                        </p:tav>
                                        <p:tav tm="100000">
                                          <p:val>
                                            <p:strVal val="#ppt_x"/>
                                          </p:val>
                                        </p:tav>
                                      </p:tavLst>
                                    </p:anim>
                                    <p:anim calcmode="lin" valueType="num">
                                      <p:cBhvr additive="base">
                                        <p:cTn id="31"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5"/>
                                        </p:tgtEl>
                                        <p:attrNameLst>
                                          <p:attrName>style.visibility</p:attrName>
                                        </p:attrNameLst>
                                      </p:cBhvr>
                                      <p:to>
                                        <p:strVal val="visible"/>
                                      </p:to>
                                    </p:set>
                                    <p:anim calcmode="lin" valueType="num">
                                      <p:cBhvr additive="base">
                                        <p:cTn id="36" dur="500" fill="hold"/>
                                        <p:tgtEl>
                                          <p:spTgt spid="5"/>
                                        </p:tgtEl>
                                        <p:attrNameLst>
                                          <p:attrName>ppt_x</p:attrName>
                                        </p:attrNameLst>
                                      </p:cBhvr>
                                      <p:tavLst>
                                        <p:tav tm="0">
                                          <p:val>
                                            <p:strVal val="#ppt_x"/>
                                          </p:val>
                                        </p:tav>
                                        <p:tav tm="100000">
                                          <p:val>
                                            <p:strVal val="#ppt_x"/>
                                          </p:val>
                                        </p:tav>
                                      </p:tavLst>
                                    </p:anim>
                                    <p:anim calcmode="lin" valueType="num">
                                      <p:cBhvr additive="base">
                                        <p:cTn id="3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6"/>
                                        </p:tgtEl>
                                        <p:attrNameLst>
                                          <p:attrName>style.visibility</p:attrName>
                                        </p:attrNameLst>
                                      </p:cBhvr>
                                      <p:to>
                                        <p:strVal val="visible"/>
                                      </p:to>
                                    </p:set>
                                    <p:anim calcmode="lin" valueType="num">
                                      <p:cBhvr additive="base">
                                        <p:cTn id="42" dur="500" fill="hold"/>
                                        <p:tgtEl>
                                          <p:spTgt spid="6"/>
                                        </p:tgtEl>
                                        <p:attrNameLst>
                                          <p:attrName>ppt_x</p:attrName>
                                        </p:attrNameLst>
                                      </p:cBhvr>
                                      <p:tavLst>
                                        <p:tav tm="0">
                                          <p:val>
                                            <p:strVal val="#ppt_x"/>
                                          </p:val>
                                        </p:tav>
                                        <p:tav tm="100000">
                                          <p:val>
                                            <p:strVal val="#ppt_x"/>
                                          </p:val>
                                        </p:tav>
                                      </p:tavLst>
                                    </p:anim>
                                    <p:anim calcmode="lin" valueType="num">
                                      <p:cBhvr additive="base">
                                        <p:cTn id="43"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childTnLst>
                                    <p:set>
                                      <p:cBhvr>
                                        <p:cTn id="47" dur="1" fill="hold">
                                          <p:stCondLst>
                                            <p:cond delay="0"/>
                                          </p:stCondLst>
                                        </p:cTn>
                                        <p:tgtEl>
                                          <p:spTgt spid="8"/>
                                        </p:tgtEl>
                                        <p:attrNameLst>
                                          <p:attrName>style.visibility</p:attrName>
                                        </p:attrNameLst>
                                      </p:cBhvr>
                                      <p:to>
                                        <p:strVal val="visible"/>
                                      </p:to>
                                    </p:set>
                                    <p:anim calcmode="lin" valueType="num">
                                      <p:cBhvr additive="base">
                                        <p:cTn id="48" dur="500" fill="hold"/>
                                        <p:tgtEl>
                                          <p:spTgt spid="8"/>
                                        </p:tgtEl>
                                        <p:attrNameLst>
                                          <p:attrName>ppt_x</p:attrName>
                                        </p:attrNameLst>
                                      </p:cBhvr>
                                      <p:tavLst>
                                        <p:tav tm="0">
                                          <p:val>
                                            <p:strVal val="#ppt_x"/>
                                          </p:val>
                                        </p:tav>
                                        <p:tav tm="100000">
                                          <p:val>
                                            <p:strVal val="#ppt_x"/>
                                          </p:val>
                                        </p:tav>
                                      </p:tavLst>
                                    </p:anim>
                                    <p:anim calcmode="lin" valueType="num">
                                      <p:cBhvr additive="base">
                                        <p:cTn id="49"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grpId="0" nodeType="clickEffect">
                                  <p:stCondLst>
                                    <p:cond delay="0"/>
                                  </p:stCondLst>
                                  <p:childTnLst>
                                    <p:set>
                                      <p:cBhvr>
                                        <p:cTn id="53" dur="1" fill="hold">
                                          <p:stCondLst>
                                            <p:cond delay="0"/>
                                          </p:stCondLst>
                                        </p:cTn>
                                        <p:tgtEl>
                                          <p:spTgt spid="9"/>
                                        </p:tgtEl>
                                        <p:attrNameLst>
                                          <p:attrName>style.visibility</p:attrName>
                                        </p:attrNameLst>
                                      </p:cBhvr>
                                      <p:to>
                                        <p:strVal val="visible"/>
                                      </p:to>
                                    </p:set>
                                    <p:anim calcmode="lin" valueType="num">
                                      <p:cBhvr additive="base">
                                        <p:cTn id="54" dur="500" fill="hold"/>
                                        <p:tgtEl>
                                          <p:spTgt spid="9"/>
                                        </p:tgtEl>
                                        <p:attrNameLst>
                                          <p:attrName>ppt_x</p:attrName>
                                        </p:attrNameLst>
                                      </p:cBhvr>
                                      <p:tavLst>
                                        <p:tav tm="0">
                                          <p:val>
                                            <p:strVal val="#ppt_x"/>
                                          </p:val>
                                        </p:tav>
                                        <p:tav tm="100000">
                                          <p:val>
                                            <p:strVal val="#ppt_x"/>
                                          </p:val>
                                        </p:tav>
                                      </p:tavLst>
                                    </p:anim>
                                    <p:anim calcmode="lin" valueType="num">
                                      <p:cBhvr additive="base">
                                        <p:cTn id="55"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2" presetClass="entr" presetSubtype="4" fill="hold" grpId="0" nodeType="clickEffect">
                                  <p:stCondLst>
                                    <p:cond delay="0"/>
                                  </p:stCondLst>
                                  <p:childTnLst>
                                    <p:set>
                                      <p:cBhvr>
                                        <p:cTn id="59" dur="1" fill="hold">
                                          <p:stCondLst>
                                            <p:cond delay="0"/>
                                          </p:stCondLst>
                                        </p:cTn>
                                        <p:tgtEl>
                                          <p:spTgt spid="10"/>
                                        </p:tgtEl>
                                        <p:attrNameLst>
                                          <p:attrName>style.visibility</p:attrName>
                                        </p:attrNameLst>
                                      </p:cBhvr>
                                      <p:to>
                                        <p:strVal val="visible"/>
                                      </p:to>
                                    </p:set>
                                    <p:anim calcmode="lin" valueType="num">
                                      <p:cBhvr additive="base">
                                        <p:cTn id="60" dur="500" fill="hold"/>
                                        <p:tgtEl>
                                          <p:spTgt spid="10"/>
                                        </p:tgtEl>
                                        <p:attrNameLst>
                                          <p:attrName>ppt_x</p:attrName>
                                        </p:attrNameLst>
                                      </p:cBhvr>
                                      <p:tavLst>
                                        <p:tav tm="0">
                                          <p:val>
                                            <p:strVal val="#ppt_x"/>
                                          </p:val>
                                        </p:tav>
                                        <p:tav tm="100000">
                                          <p:val>
                                            <p:strVal val="#ppt_x"/>
                                          </p:val>
                                        </p:tav>
                                      </p:tavLst>
                                    </p:anim>
                                    <p:anim calcmode="lin" valueType="num">
                                      <p:cBhvr additive="base">
                                        <p:cTn id="61"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P spid="8" grpId="0" animBg="1"/>
      <p:bldP spid="9" grpId="0" animBg="1"/>
      <p:bldP spid="10" grpId="0" animBg="1"/>
      <p:bldP spid="19" grpId="0" animBg="1"/>
      <p:bldP spid="20" grpId="0" animBg="1"/>
      <p:bldP spid="21" grpId="0" animBg="1"/>
      <p:bldP spid="22" grpId="0" animBg="1"/>
      <p:bldP spid="23" grpId="0" animBg="1"/>
      <p:bldP spid="24" grpId="0" animBg="1"/>
      <p:bldP spid="31"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7254B010-7114-5F51-86F6-26D9433D791B}"/>
              </a:ext>
            </a:extLst>
          </p:cNvPr>
          <p:cNvSpPr/>
          <p:nvPr/>
        </p:nvSpPr>
        <p:spPr>
          <a:xfrm>
            <a:off x="686060" y="692522"/>
            <a:ext cx="1878237" cy="771307"/>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F14E2814-B6FC-0CE9-32B7-AE04760CD584}"/>
              </a:ext>
            </a:extLst>
          </p:cNvPr>
          <p:cNvSpPr/>
          <p:nvPr/>
        </p:nvSpPr>
        <p:spPr>
          <a:xfrm>
            <a:off x="6162823" y="1611287"/>
            <a:ext cx="1887873" cy="652643"/>
          </a:xfrm>
          <a:prstGeom prst="rect">
            <a:avLst/>
          </a:prstGeom>
          <a:solidFill>
            <a:schemeClr val="accent2">
              <a:alpha val="5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E55D439D-67B4-8CDD-AA95-0418D7305889}"/>
              </a:ext>
            </a:extLst>
          </p:cNvPr>
          <p:cNvSpPr/>
          <p:nvPr/>
        </p:nvSpPr>
        <p:spPr>
          <a:xfrm>
            <a:off x="686060" y="2235136"/>
            <a:ext cx="1878237" cy="771307"/>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9C61F232-F7E8-2E91-F043-4CDEC091D064}"/>
              </a:ext>
            </a:extLst>
          </p:cNvPr>
          <p:cNvSpPr/>
          <p:nvPr/>
        </p:nvSpPr>
        <p:spPr>
          <a:xfrm>
            <a:off x="686059" y="3006443"/>
            <a:ext cx="1878237" cy="762582"/>
          </a:xfrm>
          <a:prstGeom prst="rect">
            <a:avLst/>
          </a:prstGeom>
          <a:solidFill>
            <a:schemeClr val="accent2">
              <a:alpha val="5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AB2E3C39-A8C7-CF26-7340-FC5523C551C9}"/>
              </a:ext>
            </a:extLst>
          </p:cNvPr>
          <p:cNvSpPr/>
          <p:nvPr/>
        </p:nvSpPr>
        <p:spPr>
          <a:xfrm>
            <a:off x="686059" y="3777750"/>
            <a:ext cx="1878237" cy="762582"/>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2C55EB27-740A-BEA2-4BB5-7C3AF5219534}"/>
              </a:ext>
            </a:extLst>
          </p:cNvPr>
          <p:cNvSpPr/>
          <p:nvPr/>
        </p:nvSpPr>
        <p:spPr>
          <a:xfrm>
            <a:off x="686058" y="4540332"/>
            <a:ext cx="1878237" cy="780032"/>
          </a:xfrm>
          <a:prstGeom prst="rect">
            <a:avLst/>
          </a:prstGeom>
          <a:solidFill>
            <a:schemeClr val="accent2">
              <a:alpha val="5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09B40BBA-2DB3-4F23-7E49-53E144EEDF83}"/>
              </a:ext>
            </a:extLst>
          </p:cNvPr>
          <p:cNvSpPr/>
          <p:nvPr/>
        </p:nvSpPr>
        <p:spPr>
          <a:xfrm>
            <a:off x="686057" y="5320364"/>
            <a:ext cx="1878237" cy="771307"/>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ight Brace 2">
            <a:extLst>
              <a:ext uri="{FF2B5EF4-FFF2-40B4-BE49-F238E27FC236}">
                <a16:creationId xmlns:a16="http://schemas.microsoft.com/office/drawing/2014/main" id="{A36D1C8D-7C3D-8100-1569-795A0692C9CD}"/>
              </a:ext>
            </a:extLst>
          </p:cNvPr>
          <p:cNvSpPr/>
          <p:nvPr/>
        </p:nvSpPr>
        <p:spPr>
          <a:xfrm>
            <a:off x="2860629" y="722187"/>
            <a:ext cx="656134" cy="5346797"/>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 name="Rectangle 6">
            <a:extLst>
              <a:ext uri="{FF2B5EF4-FFF2-40B4-BE49-F238E27FC236}">
                <a16:creationId xmlns:a16="http://schemas.microsoft.com/office/drawing/2014/main" id="{AFDA9A2B-1864-4774-BBEE-2ABDF8DB3406}"/>
              </a:ext>
            </a:extLst>
          </p:cNvPr>
          <p:cNvSpPr/>
          <p:nvPr/>
        </p:nvSpPr>
        <p:spPr>
          <a:xfrm>
            <a:off x="3724425" y="3006442"/>
            <a:ext cx="1437298" cy="762582"/>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a:t>Summary</a:t>
            </a:r>
          </a:p>
        </p:txBody>
      </p:sp>
      <p:sp>
        <p:nvSpPr>
          <p:cNvPr id="12" name="Rectangle 11">
            <a:extLst>
              <a:ext uri="{FF2B5EF4-FFF2-40B4-BE49-F238E27FC236}">
                <a16:creationId xmlns:a16="http://schemas.microsoft.com/office/drawing/2014/main" id="{DAF4E607-829E-C7DC-5647-F1F70030D508}"/>
              </a:ext>
            </a:extLst>
          </p:cNvPr>
          <p:cNvSpPr/>
          <p:nvPr/>
        </p:nvSpPr>
        <p:spPr>
          <a:xfrm>
            <a:off x="6162824" y="839980"/>
            <a:ext cx="1887873" cy="652643"/>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200B089-E377-A0E7-DBFF-3E1E13470F56}"/>
              </a:ext>
            </a:extLst>
          </p:cNvPr>
          <p:cNvSpPr/>
          <p:nvPr/>
        </p:nvSpPr>
        <p:spPr>
          <a:xfrm>
            <a:off x="6162824" y="721316"/>
            <a:ext cx="1887873" cy="11866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4773B418-9518-0A45-7E02-3D9992C97669}"/>
              </a:ext>
            </a:extLst>
          </p:cNvPr>
          <p:cNvSpPr/>
          <p:nvPr/>
        </p:nvSpPr>
        <p:spPr>
          <a:xfrm>
            <a:off x="6162824" y="1492623"/>
            <a:ext cx="1887873" cy="11866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050D85C5-9C3E-98F5-B0AA-5BC071D30C4F}"/>
              </a:ext>
            </a:extLst>
          </p:cNvPr>
          <p:cNvSpPr/>
          <p:nvPr/>
        </p:nvSpPr>
        <p:spPr>
          <a:xfrm>
            <a:off x="6162823" y="2382594"/>
            <a:ext cx="1887873" cy="652643"/>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4AA6E799-018D-CFFC-3BA4-11BE07A9A670}"/>
              </a:ext>
            </a:extLst>
          </p:cNvPr>
          <p:cNvSpPr/>
          <p:nvPr/>
        </p:nvSpPr>
        <p:spPr>
          <a:xfrm>
            <a:off x="6162823" y="2263930"/>
            <a:ext cx="1887873" cy="11866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02BB1F1C-C17D-AC13-216F-B848C686B81A}"/>
              </a:ext>
            </a:extLst>
          </p:cNvPr>
          <p:cNvSpPr/>
          <p:nvPr/>
        </p:nvSpPr>
        <p:spPr>
          <a:xfrm>
            <a:off x="6162823" y="3153902"/>
            <a:ext cx="1887873" cy="652643"/>
          </a:xfrm>
          <a:prstGeom prst="rect">
            <a:avLst/>
          </a:prstGeom>
          <a:solidFill>
            <a:schemeClr val="accent2">
              <a:alpha val="5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E0DED63C-98C1-76D8-9663-4F7D0D9D1CFF}"/>
              </a:ext>
            </a:extLst>
          </p:cNvPr>
          <p:cNvSpPr/>
          <p:nvPr/>
        </p:nvSpPr>
        <p:spPr>
          <a:xfrm>
            <a:off x="6162824" y="3035238"/>
            <a:ext cx="1887873" cy="11866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743F582C-BC98-BE35-E8D7-143A04021D40}"/>
              </a:ext>
            </a:extLst>
          </p:cNvPr>
          <p:cNvSpPr/>
          <p:nvPr/>
        </p:nvSpPr>
        <p:spPr>
          <a:xfrm>
            <a:off x="6162823" y="3916484"/>
            <a:ext cx="1887873" cy="652643"/>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D84C8D7F-2755-B091-871B-624D220BCA43}"/>
              </a:ext>
            </a:extLst>
          </p:cNvPr>
          <p:cNvSpPr/>
          <p:nvPr/>
        </p:nvSpPr>
        <p:spPr>
          <a:xfrm>
            <a:off x="6162823" y="3797820"/>
            <a:ext cx="1887873" cy="11866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5F0E4907-A788-4DDC-E1E4-430EFA86DC26}"/>
              </a:ext>
            </a:extLst>
          </p:cNvPr>
          <p:cNvSpPr/>
          <p:nvPr/>
        </p:nvSpPr>
        <p:spPr>
          <a:xfrm>
            <a:off x="6162822" y="4666849"/>
            <a:ext cx="1887873" cy="652643"/>
          </a:xfrm>
          <a:prstGeom prst="rect">
            <a:avLst/>
          </a:prstGeom>
          <a:solidFill>
            <a:schemeClr val="accent2">
              <a:alpha val="5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C2776753-AFFA-675F-EE3E-BA609BAF414B}"/>
              </a:ext>
            </a:extLst>
          </p:cNvPr>
          <p:cNvSpPr/>
          <p:nvPr/>
        </p:nvSpPr>
        <p:spPr>
          <a:xfrm>
            <a:off x="6162823" y="4548185"/>
            <a:ext cx="1887873" cy="11866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2A71C466-C87C-F126-16A3-C792AD70B28B}"/>
              </a:ext>
            </a:extLst>
          </p:cNvPr>
          <p:cNvSpPr/>
          <p:nvPr/>
        </p:nvSpPr>
        <p:spPr>
          <a:xfrm>
            <a:off x="6162822" y="5439028"/>
            <a:ext cx="1887873" cy="652643"/>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CEC56D90-C5A2-B02E-793D-539763A78E87}"/>
              </a:ext>
            </a:extLst>
          </p:cNvPr>
          <p:cNvSpPr/>
          <p:nvPr/>
        </p:nvSpPr>
        <p:spPr>
          <a:xfrm>
            <a:off x="6162822" y="5320364"/>
            <a:ext cx="1887873" cy="11866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D219675D-6D7B-1641-3CA8-5BE5AB7AF7FC}"/>
              </a:ext>
            </a:extLst>
          </p:cNvPr>
          <p:cNvSpPr/>
          <p:nvPr/>
        </p:nvSpPr>
        <p:spPr>
          <a:xfrm>
            <a:off x="686056" y="1472554"/>
            <a:ext cx="1878237" cy="762581"/>
          </a:xfrm>
          <a:prstGeom prst="rect">
            <a:avLst/>
          </a:prstGeom>
          <a:solidFill>
            <a:schemeClr val="accent2">
              <a:alpha val="5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48" name="Straight Arrow Connector 47">
            <a:extLst>
              <a:ext uri="{FF2B5EF4-FFF2-40B4-BE49-F238E27FC236}">
                <a16:creationId xmlns:a16="http://schemas.microsoft.com/office/drawing/2014/main" id="{FF88807F-27C8-1527-B340-F6C09B446E06}"/>
              </a:ext>
            </a:extLst>
          </p:cNvPr>
          <p:cNvCxnSpPr>
            <a:cxnSpLocks/>
            <a:stCxn id="7" idx="3"/>
            <a:endCxn id="13" idx="1"/>
          </p:cNvCxnSpPr>
          <p:nvPr/>
        </p:nvCxnSpPr>
        <p:spPr>
          <a:xfrm flipV="1">
            <a:off x="5161723" y="780648"/>
            <a:ext cx="1001101" cy="260708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0" name="Straight Arrow Connector 49">
            <a:extLst>
              <a:ext uri="{FF2B5EF4-FFF2-40B4-BE49-F238E27FC236}">
                <a16:creationId xmlns:a16="http://schemas.microsoft.com/office/drawing/2014/main" id="{113F2F89-E0B4-6FEF-A541-77B3A3738FD1}"/>
              </a:ext>
            </a:extLst>
          </p:cNvPr>
          <p:cNvCxnSpPr>
            <a:cxnSpLocks/>
            <a:stCxn id="7" idx="3"/>
            <a:endCxn id="27" idx="1"/>
          </p:cNvCxnSpPr>
          <p:nvPr/>
        </p:nvCxnSpPr>
        <p:spPr>
          <a:xfrm flipV="1">
            <a:off x="5161723" y="1551955"/>
            <a:ext cx="1001101" cy="183577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2" name="Straight Arrow Connector 51">
            <a:extLst>
              <a:ext uri="{FF2B5EF4-FFF2-40B4-BE49-F238E27FC236}">
                <a16:creationId xmlns:a16="http://schemas.microsoft.com/office/drawing/2014/main" id="{5BCB0C3F-CF0C-4569-E193-99C9A62CCA1F}"/>
              </a:ext>
            </a:extLst>
          </p:cNvPr>
          <p:cNvCxnSpPr>
            <a:cxnSpLocks/>
            <a:stCxn id="7" idx="3"/>
            <a:endCxn id="29" idx="1"/>
          </p:cNvCxnSpPr>
          <p:nvPr/>
        </p:nvCxnSpPr>
        <p:spPr>
          <a:xfrm flipV="1">
            <a:off x="5161723" y="2323262"/>
            <a:ext cx="1001100" cy="106447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4" name="Straight Arrow Connector 53">
            <a:extLst>
              <a:ext uri="{FF2B5EF4-FFF2-40B4-BE49-F238E27FC236}">
                <a16:creationId xmlns:a16="http://schemas.microsoft.com/office/drawing/2014/main" id="{53D64186-E3BA-9BC6-9642-061E85D40315}"/>
              </a:ext>
            </a:extLst>
          </p:cNvPr>
          <p:cNvCxnSpPr>
            <a:cxnSpLocks/>
            <a:stCxn id="7" idx="3"/>
            <a:endCxn id="39" idx="1"/>
          </p:cNvCxnSpPr>
          <p:nvPr/>
        </p:nvCxnSpPr>
        <p:spPr>
          <a:xfrm flipV="1">
            <a:off x="5161723" y="3094570"/>
            <a:ext cx="1001101" cy="29316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6" name="Straight Arrow Connector 55">
            <a:extLst>
              <a:ext uri="{FF2B5EF4-FFF2-40B4-BE49-F238E27FC236}">
                <a16:creationId xmlns:a16="http://schemas.microsoft.com/office/drawing/2014/main" id="{18881C01-E3B1-6478-8F60-F7B1FFA122D6}"/>
              </a:ext>
            </a:extLst>
          </p:cNvPr>
          <p:cNvCxnSpPr>
            <a:cxnSpLocks/>
            <a:stCxn id="7" idx="3"/>
            <a:endCxn id="41" idx="1"/>
          </p:cNvCxnSpPr>
          <p:nvPr/>
        </p:nvCxnSpPr>
        <p:spPr>
          <a:xfrm>
            <a:off x="5161723" y="3387733"/>
            <a:ext cx="1001100" cy="4694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8" name="Straight Arrow Connector 57">
            <a:extLst>
              <a:ext uri="{FF2B5EF4-FFF2-40B4-BE49-F238E27FC236}">
                <a16:creationId xmlns:a16="http://schemas.microsoft.com/office/drawing/2014/main" id="{09D82F62-0415-32E6-BFA9-894B69C75F72}"/>
              </a:ext>
            </a:extLst>
          </p:cNvPr>
          <p:cNvCxnSpPr>
            <a:cxnSpLocks/>
            <a:stCxn id="7" idx="3"/>
            <a:endCxn id="43" idx="1"/>
          </p:cNvCxnSpPr>
          <p:nvPr/>
        </p:nvCxnSpPr>
        <p:spPr>
          <a:xfrm>
            <a:off x="5161723" y="3387733"/>
            <a:ext cx="1001100" cy="121978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0" name="Straight Arrow Connector 59">
            <a:extLst>
              <a:ext uri="{FF2B5EF4-FFF2-40B4-BE49-F238E27FC236}">
                <a16:creationId xmlns:a16="http://schemas.microsoft.com/office/drawing/2014/main" id="{FB1B0971-D19E-9D2B-B9BD-9A5012EC5BB8}"/>
              </a:ext>
            </a:extLst>
          </p:cNvPr>
          <p:cNvCxnSpPr>
            <a:cxnSpLocks/>
            <a:stCxn id="7" idx="3"/>
            <a:endCxn id="45" idx="1"/>
          </p:cNvCxnSpPr>
          <p:nvPr/>
        </p:nvCxnSpPr>
        <p:spPr>
          <a:xfrm>
            <a:off x="5161723" y="3387733"/>
            <a:ext cx="1001099" cy="199196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61" name="Title 1">
            <a:extLst>
              <a:ext uri="{FF2B5EF4-FFF2-40B4-BE49-F238E27FC236}">
                <a16:creationId xmlns:a16="http://schemas.microsoft.com/office/drawing/2014/main" id="{D9D1FCEE-533A-198D-4B4D-ADE4118A3284}"/>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Chunking</a:t>
            </a:r>
          </a:p>
        </p:txBody>
      </p:sp>
    </p:spTree>
    <p:extLst>
      <p:ext uri="{BB962C8B-B14F-4D97-AF65-F5344CB8AC3E}">
        <p14:creationId xmlns:p14="http://schemas.microsoft.com/office/powerpoint/2010/main" val="515226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fade">
                                      <p:cBhvr>
                                        <p:cTn id="15" dur="500"/>
                                        <p:tgtEl>
                                          <p:spTgt spid="3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fade">
                                      <p:cBhvr>
                                        <p:cTn id="24" dur="500"/>
                                        <p:tgtEl>
                                          <p:spTgt spid="2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500"/>
                                        <p:tgtEl>
                                          <p:spTgt spid="2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9"/>
                                        </p:tgtEl>
                                        <p:attrNameLst>
                                          <p:attrName>style.visibility</p:attrName>
                                        </p:attrNameLst>
                                      </p:cBhvr>
                                      <p:to>
                                        <p:strVal val="visible"/>
                                      </p:to>
                                    </p:set>
                                    <p:animEffect transition="in" filter="fade">
                                      <p:cBhvr>
                                        <p:cTn id="30" dur="500"/>
                                        <p:tgtEl>
                                          <p:spTgt spid="29"/>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fade">
                                      <p:cBhvr>
                                        <p:cTn id="33" dur="500"/>
                                        <p:tgtEl>
                                          <p:spTgt spid="3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9"/>
                                        </p:tgtEl>
                                        <p:attrNameLst>
                                          <p:attrName>style.visibility</p:attrName>
                                        </p:attrNameLst>
                                      </p:cBhvr>
                                      <p:to>
                                        <p:strVal val="visible"/>
                                      </p:to>
                                    </p:set>
                                    <p:animEffect transition="in" filter="fade">
                                      <p:cBhvr>
                                        <p:cTn id="36" dur="500"/>
                                        <p:tgtEl>
                                          <p:spTgt spid="39"/>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0"/>
                                        </p:tgtEl>
                                        <p:attrNameLst>
                                          <p:attrName>style.visibility</p:attrName>
                                        </p:attrNameLst>
                                      </p:cBhvr>
                                      <p:to>
                                        <p:strVal val="visible"/>
                                      </p:to>
                                    </p:set>
                                    <p:animEffect transition="in" filter="fade">
                                      <p:cBhvr>
                                        <p:cTn id="39" dur="500"/>
                                        <p:tgtEl>
                                          <p:spTgt spid="40"/>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41"/>
                                        </p:tgtEl>
                                        <p:attrNameLst>
                                          <p:attrName>style.visibility</p:attrName>
                                        </p:attrNameLst>
                                      </p:cBhvr>
                                      <p:to>
                                        <p:strVal val="visible"/>
                                      </p:to>
                                    </p:set>
                                    <p:animEffect transition="in" filter="fade">
                                      <p:cBhvr>
                                        <p:cTn id="42" dur="500"/>
                                        <p:tgtEl>
                                          <p:spTgt spid="41"/>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42"/>
                                        </p:tgtEl>
                                        <p:attrNameLst>
                                          <p:attrName>style.visibility</p:attrName>
                                        </p:attrNameLst>
                                      </p:cBhvr>
                                      <p:to>
                                        <p:strVal val="visible"/>
                                      </p:to>
                                    </p:set>
                                    <p:animEffect transition="in" filter="fade">
                                      <p:cBhvr>
                                        <p:cTn id="45" dur="500"/>
                                        <p:tgtEl>
                                          <p:spTgt spid="42"/>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43"/>
                                        </p:tgtEl>
                                        <p:attrNameLst>
                                          <p:attrName>style.visibility</p:attrName>
                                        </p:attrNameLst>
                                      </p:cBhvr>
                                      <p:to>
                                        <p:strVal val="visible"/>
                                      </p:to>
                                    </p:set>
                                    <p:animEffect transition="in" filter="fade">
                                      <p:cBhvr>
                                        <p:cTn id="48" dur="500"/>
                                        <p:tgtEl>
                                          <p:spTgt spid="43"/>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44"/>
                                        </p:tgtEl>
                                        <p:attrNameLst>
                                          <p:attrName>style.visibility</p:attrName>
                                        </p:attrNameLst>
                                      </p:cBhvr>
                                      <p:to>
                                        <p:strVal val="visible"/>
                                      </p:to>
                                    </p:set>
                                    <p:animEffect transition="in" filter="fade">
                                      <p:cBhvr>
                                        <p:cTn id="51" dur="500"/>
                                        <p:tgtEl>
                                          <p:spTgt spid="44"/>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45"/>
                                        </p:tgtEl>
                                        <p:attrNameLst>
                                          <p:attrName>style.visibility</p:attrName>
                                        </p:attrNameLst>
                                      </p:cBhvr>
                                      <p:to>
                                        <p:strVal val="visible"/>
                                      </p:to>
                                    </p:set>
                                    <p:animEffect transition="in" filter="fade">
                                      <p:cBhvr>
                                        <p:cTn id="54" dur="500"/>
                                        <p:tgtEl>
                                          <p:spTgt spid="45"/>
                                        </p:tgtEl>
                                      </p:cBhvr>
                                    </p:animEffect>
                                  </p:childTnLst>
                                </p:cTn>
                              </p:par>
                              <p:par>
                                <p:cTn id="55" presetID="10" presetClass="entr" presetSubtype="0" fill="hold" nodeType="withEffect">
                                  <p:stCondLst>
                                    <p:cond delay="0"/>
                                  </p:stCondLst>
                                  <p:childTnLst>
                                    <p:set>
                                      <p:cBhvr>
                                        <p:cTn id="56" dur="1" fill="hold">
                                          <p:stCondLst>
                                            <p:cond delay="0"/>
                                          </p:stCondLst>
                                        </p:cTn>
                                        <p:tgtEl>
                                          <p:spTgt spid="48"/>
                                        </p:tgtEl>
                                        <p:attrNameLst>
                                          <p:attrName>style.visibility</p:attrName>
                                        </p:attrNameLst>
                                      </p:cBhvr>
                                      <p:to>
                                        <p:strVal val="visible"/>
                                      </p:to>
                                    </p:set>
                                    <p:animEffect transition="in" filter="fade">
                                      <p:cBhvr>
                                        <p:cTn id="57" dur="500"/>
                                        <p:tgtEl>
                                          <p:spTgt spid="48"/>
                                        </p:tgtEl>
                                      </p:cBhvr>
                                    </p:animEffect>
                                  </p:childTnLst>
                                </p:cTn>
                              </p:par>
                              <p:par>
                                <p:cTn id="58" presetID="10" presetClass="entr" presetSubtype="0" fill="hold" nodeType="withEffect">
                                  <p:stCondLst>
                                    <p:cond delay="0"/>
                                  </p:stCondLst>
                                  <p:childTnLst>
                                    <p:set>
                                      <p:cBhvr>
                                        <p:cTn id="59" dur="1" fill="hold">
                                          <p:stCondLst>
                                            <p:cond delay="0"/>
                                          </p:stCondLst>
                                        </p:cTn>
                                        <p:tgtEl>
                                          <p:spTgt spid="50"/>
                                        </p:tgtEl>
                                        <p:attrNameLst>
                                          <p:attrName>style.visibility</p:attrName>
                                        </p:attrNameLst>
                                      </p:cBhvr>
                                      <p:to>
                                        <p:strVal val="visible"/>
                                      </p:to>
                                    </p:set>
                                    <p:animEffect transition="in" filter="fade">
                                      <p:cBhvr>
                                        <p:cTn id="60" dur="500"/>
                                        <p:tgtEl>
                                          <p:spTgt spid="50"/>
                                        </p:tgtEl>
                                      </p:cBhvr>
                                    </p:animEffect>
                                  </p:childTnLst>
                                </p:cTn>
                              </p:par>
                              <p:par>
                                <p:cTn id="61" presetID="10" presetClass="entr" presetSubtype="0" fill="hold" nodeType="withEffect">
                                  <p:stCondLst>
                                    <p:cond delay="0"/>
                                  </p:stCondLst>
                                  <p:childTnLst>
                                    <p:set>
                                      <p:cBhvr>
                                        <p:cTn id="62" dur="1" fill="hold">
                                          <p:stCondLst>
                                            <p:cond delay="0"/>
                                          </p:stCondLst>
                                        </p:cTn>
                                        <p:tgtEl>
                                          <p:spTgt spid="52"/>
                                        </p:tgtEl>
                                        <p:attrNameLst>
                                          <p:attrName>style.visibility</p:attrName>
                                        </p:attrNameLst>
                                      </p:cBhvr>
                                      <p:to>
                                        <p:strVal val="visible"/>
                                      </p:to>
                                    </p:set>
                                    <p:animEffect transition="in" filter="fade">
                                      <p:cBhvr>
                                        <p:cTn id="63" dur="500"/>
                                        <p:tgtEl>
                                          <p:spTgt spid="52"/>
                                        </p:tgtEl>
                                      </p:cBhvr>
                                    </p:animEffect>
                                  </p:childTnLst>
                                </p:cTn>
                              </p:par>
                              <p:par>
                                <p:cTn id="64" presetID="10" presetClass="entr" presetSubtype="0" fill="hold" nodeType="withEffect">
                                  <p:stCondLst>
                                    <p:cond delay="0"/>
                                  </p:stCondLst>
                                  <p:childTnLst>
                                    <p:set>
                                      <p:cBhvr>
                                        <p:cTn id="65" dur="1" fill="hold">
                                          <p:stCondLst>
                                            <p:cond delay="0"/>
                                          </p:stCondLst>
                                        </p:cTn>
                                        <p:tgtEl>
                                          <p:spTgt spid="54"/>
                                        </p:tgtEl>
                                        <p:attrNameLst>
                                          <p:attrName>style.visibility</p:attrName>
                                        </p:attrNameLst>
                                      </p:cBhvr>
                                      <p:to>
                                        <p:strVal val="visible"/>
                                      </p:to>
                                    </p:set>
                                    <p:animEffect transition="in" filter="fade">
                                      <p:cBhvr>
                                        <p:cTn id="66" dur="500"/>
                                        <p:tgtEl>
                                          <p:spTgt spid="54"/>
                                        </p:tgtEl>
                                      </p:cBhvr>
                                    </p:animEffect>
                                  </p:childTnLst>
                                </p:cTn>
                              </p:par>
                              <p:par>
                                <p:cTn id="67" presetID="10" presetClass="entr" presetSubtype="0" fill="hold" nodeType="withEffect">
                                  <p:stCondLst>
                                    <p:cond delay="0"/>
                                  </p:stCondLst>
                                  <p:childTnLst>
                                    <p:set>
                                      <p:cBhvr>
                                        <p:cTn id="68" dur="1" fill="hold">
                                          <p:stCondLst>
                                            <p:cond delay="0"/>
                                          </p:stCondLst>
                                        </p:cTn>
                                        <p:tgtEl>
                                          <p:spTgt spid="56"/>
                                        </p:tgtEl>
                                        <p:attrNameLst>
                                          <p:attrName>style.visibility</p:attrName>
                                        </p:attrNameLst>
                                      </p:cBhvr>
                                      <p:to>
                                        <p:strVal val="visible"/>
                                      </p:to>
                                    </p:set>
                                    <p:animEffect transition="in" filter="fade">
                                      <p:cBhvr>
                                        <p:cTn id="69" dur="500"/>
                                        <p:tgtEl>
                                          <p:spTgt spid="56"/>
                                        </p:tgtEl>
                                      </p:cBhvr>
                                    </p:animEffect>
                                  </p:childTnLst>
                                </p:cTn>
                              </p:par>
                              <p:par>
                                <p:cTn id="70" presetID="10" presetClass="entr" presetSubtype="0" fill="hold" nodeType="withEffect">
                                  <p:stCondLst>
                                    <p:cond delay="0"/>
                                  </p:stCondLst>
                                  <p:childTnLst>
                                    <p:set>
                                      <p:cBhvr>
                                        <p:cTn id="71" dur="1" fill="hold">
                                          <p:stCondLst>
                                            <p:cond delay="0"/>
                                          </p:stCondLst>
                                        </p:cTn>
                                        <p:tgtEl>
                                          <p:spTgt spid="58"/>
                                        </p:tgtEl>
                                        <p:attrNameLst>
                                          <p:attrName>style.visibility</p:attrName>
                                        </p:attrNameLst>
                                      </p:cBhvr>
                                      <p:to>
                                        <p:strVal val="visible"/>
                                      </p:to>
                                    </p:set>
                                    <p:animEffect transition="in" filter="fade">
                                      <p:cBhvr>
                                        <p:cTn id="72" dur="500"/>
                                        <p:tgtEl>
                                          <p:spTgt spid="58"/>
                                        </p:tgtEl>
                                      </p:cBhvr>
                                    </p:animEffect>
                                  </p:childTnLst>
                                </p:cTn>
                              </p:par>
                              <p:par>
                                <p:cTn id="73" presetID="10" presetClass="entr" presetSubtype="0" fill="hold" nodeType="withEffect">
                                  <p:stCondLst>
                                    <p:cond delay="0"/>
                                  </p:stCondLst>
                                  <p:childTnLst>
                                    <p:set>
                                      <p:cBhvr>
                                        <p:cTn id="74" dur="1" fill="hold">
                                          <p:stCondLst>
                                            <p:cond delay="0"/>
                                          </p:stCondLst>
                                        </p:cTn>
                                        <p:tgtEl>
                                          <p:spTgt spid="60"/>
                                        </p:tgtEl>
                                        <p:attrNameLst>
                                          <p:attrName>style.visibility</p:attrName>
                                        </p:attrNameLst>
                                      </p:cBhvr>
                                      <p:to>
                                        <p:strVal val="visible"/>
                                      </p:to>
                                    </p:set>
                                    <p:animEffect transition="in" filter="fade">
                                      <p:cBhvr>
                                        <p:cTn id="75"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 grpId="0" animBg="1"/>
      <p:bldP spid="7" grpId="0" animBg="1"/>
      <p:bldP spid="12" grpId="0" animBg="1"/>
      <p:bldP spid="13" grpId="0" animBg="1"/>
      <p:bldP spid="27" grpId="0" animBg="1"/>
      <p:bldP spid="28" grpId="0" animBg="1"/>
      <p:bldP spid="29" grpId="0" animBg="1"/>
      <p:bldP spid="30" grpId="0" animBg="1"/>
      <p:bldP spid="39" grpId="0" animBg="1"/>
      <p:bldP spid="40" grpId="0" animBg="1"/>
      <p:bldP spid="41" grpId="0" animBg="1"/>
      <p:bldP spid="42" grpId="0" animBg="1"/>
      <p:bldP spid="43" grpId="0" animBg="1"/>
      <p:bldP spid="44" grpId="0" animBg="1"/>
      <p:bldP spid="45"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D235ECE-5EB3-5850-D2F6-CB772013C085}"/>
              </a:ext>
            </a:extLst>
          </p:cNvPr>
          <p:cNvSpPr/>
          <p:nvPr/>
        </p:nvSpPr>
        <p:spPr>
          <a:xfrm>
            <a:off x="1509359" y="835659"/>
            <a:ext cx="1889826" cy="771307"/>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78C0503-8987-EBF6-78E3-CCB282971C15}"/>
              </a:ext>
            </a:extLst>
          </p:cNvPr>
          <p:cNvSpPr/>
          <p:nvPr/>
        </p:nvSpPr>
        <p:spPr>
          <a:xfrm>
            <a:off x="5506280" y="1754424"/>
            <a:ext cx="1987825" cy="652643"/>
          </a:xfrm>
          <a:prstGeom prst="rect">
            <a:avLst/>
          </a:prstGeom>
          <a:solidFill>
            <a:schemeClr val="accent2">
              <a:alpha val="5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C7D5C23-1423-3E82-28F8-A4F75111A7A4}"/>
              </a:ext>
            </a:extLst>
          </p:cNvPr>
          <p:cNvSpPr/>
          <p:nvPr/>
        </p:nvSpPr>
        <p:spPr>
          <a:xfrm>
            <a:off x="1509359" y="2378273"/>
            <a:ext cx="1889826" cy="771307"/>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A36F8FD-10EF-9C0B-F48D-C0C2EC4C32EE}"/>
              </a:ext>
            </a:extLst>
          </p:cNvPr>
          <p:cNvSpPr/>
          <p:nvPr/>
        </p:nvSpPr>
        <p:spPr>
          <a:xfrm>
            <a:off x="1509358" y="3149580"/>
            <a:ext cx="1889826" cy="762582"/>
          </a:xfrm>
          <a:prstGeom prst="rect">
            <a:avLst/>
          </a:prstGeom>
          <a:solidFill>
            <a:schemeClr val="accent2">
              <a:alpha val="5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96FA496-5CCA-9170-8333-6AF56DC27A34}"/>
              </a:ext>
            </a:extLst>
          </p:cNvPr>
          <p:cNvSpPr/>
          <p:nvPr/>
        </p:nvSpPr>
        <p:spPr>
          <a:xfrm>
            <a:off x="1509358" y="3920887"/>
            <a:ext cx="1889826" cy="762582"/>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DDCAF9FF-0AC4-C3F1-9B1B-FD18B16BDE57}"/>
              </a:ext>
            </a:extLst>
          </p:cNvPr>
          <p:cNvSpPr/>
          <p:nvPr/>
        </p:nvSpPr>
        <p:spPr>
          <a:xfrm>
            <a:off x="1509357" y="4683469"/>
            <a:ext cx="1889826" cy="780032"/>
          </a:xfrm>
          <a:prstGeom prst="rect">
            <a:avLst/>
          </a:prstGeom>
          <a:solidFill>
            <a:schemeClr val="accent2">
              <a:alpha val="5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567845CD-B24E-6CDB-F73B-8CD431A6BF49}"/>
              </a:ext>
            </a:extLst>
          </p:cNvPr>
          <p:cNvSpPr/>
          <p:nvPr/>
        </p:nvSpPr>
        <p:spPr>
          <a:xfrm>
            <a:off x="1509356" y="5463501"/>
            <a:ext cx="1889826" cy="771307"/>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ight Brace 26">
            <a:extLst>
              <a:ext uri="{FF2B5EF4-FFF2-40B4-BE49-F238E27FC236}">
                <a16:creationId xmlns:a16="http://schemas.microsoft.com/office/drawing/2014/main" id="{272CEE92-2269-25C6-E6E5-25184D74D55E}"/>
              </a:ext>
            </a:extLst>
          </p:cNvPr>
          <p:cNvSpPr/>
          <p:nvPr/>
        </p:nvSpPr>
        <p:spPr>
          <a:xfrm>
            <a:off x="3537586" y="875422"/>
            <a:ext cx="171164" cy="69177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9" name="Rectangle 28">
            <a:extLst>
              <a:ext uri="{FF2B5EF4-FFF2-40B4-BE49-F238E27FC236}">
                <a16:creationId xmlns:a16="http://schemas.microsoft.com/office/drawing/2014/main" id="{6690BB1A-93A7-AD01-2C56-3F89892475F2}"/>
              </a:ext>
            </a:extLst>
          </p:cNvPr>
          <p:cNvSpPr/>
          <p:nvPr/>
        </p:nvSpPr>
        <p:spPr>
          <a:xfrm>
            <a:off x="5506281" y="835659"/>
            <a:ext cx="1987825" cy="800101"/>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D717802-E7C8-BA82-1323-1135C5AE3D25}"/>
              </a:ext>
            </a:extLst>
          </p:cNvPr>
          <p:cNvSpPr/>
          <p:nvPr/>
        </p:nvSpPr>
        <p:spPr>
          <a:xfrm>
            <a:off x="5506281" y="1635760"/>
            <a:ext cx="1987825" cy="11866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03D6089E-A9C8-5142-64B2-AB8913FB87AF}"/>
              </a:ext>
            </a:extLst>
          </p:cNvPr>
          <p:cNvSpPr/>
          <p:nvPr/>
        </p:nvSpPr>
        <p:spPr>
          <a:xfrm>
            <a:off x="5506280" y="2525731"/>
            <a:ext cx="1987825" cy="652643"/>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38BADBFF-DA24-A7D0-A6BB-AE9FAA7061E6}"/>
              </a:ext>
            </a:extLst>
          </p:cNvPr>
          <p:cNvSpPr/>
          <p:nvPr/>
        </p:nvSpPr>
        <p:spPr>
          <a:xfrm>
            <a:off x="5506280" y="2407067"/>
            <a:ext cx="1987825" cy="11866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3AC259F8-DD53-D4F7-56EF-2EE8D32D6EAD}"/>
              </a:ext>
            </a:extLst>
          </p:cNvPr>
          <p:cNvSpPr/>
          <p:nvPr/>
        </p:nvSpPr>
        <p:spPr>
          <a:xfrm>
            <a:off x="5506280" y="3297039"/>
            <a:ext cx="1987825" cy="652643"/>
          </a:xfrm>
          <a:prstGeom prst="rect">
            <a:avLst/>
          </a:prstGeom>
          <a:solidFill>
            <a:schemeClr val="accent2">
              <a:alpha val="5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6E8A2B8E-9B78-FF86-7AFA-58BE4EB8A653}"/>
              </a:ext>
            </a:extLst>
          </p:cNvPr>
          <p:cNvSpPr/>
          <p:nvPr/>
        </p:nvSpPr>
        <p:spPr>
          <a:xfrm>
            <a:off x="5506281" y="3178375"/>
            <a:ext cx="1987825" cy="11866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C629909B-137C-FBFE-3D47-FAC6409CC026}"/>
              </a:ext>
            </a:extLst>
          </p:cNvPr>
          <p:cNvSpPr/>
          <p:nvPr/>
        </p:nvSpPr>
        <p:spPr>
          <a:xfrm>
            <a:off x="5506280" y="4059621"/>
            <a:ext cx="1987825" cy="652643"/>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A1FD24D5-CE5E-5813-100C-2E6157417D3D}"/>
              </a:ext>
            </a:extLst>
          </p:cNvPr>
          <p:cNvSpPr/>
          <p:nvPr/>
        </p:nvSpPr>
        <p:spPr>
          <a:xfrm>
            <a:off x="5506280" y="3940957"/>
            <a:ext cx="1987825" cy="11866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091EBAF3-93B2-98BB-E202-FAB9788459DE}"/>
              </a:ext>
            </a:extLst>
          </p:cNvPr>
          <p:cNvSpPr/>
          <p:nvPr/>
        </p:nvSpPr>
        <p:spPr>
          <a:xfrm>
            <a:off x="5506279" y="4809986"/>
            <a:ext cx="1987825" cy="652643"/>
          </a:xfrm>
          <a:prstGeom prst="rect">
            <a:avLst/>
          </a:prstGeom>
          <a:solidFill>
            <a:schemeClr val="accent2">
              <a:alpha val="5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EFA19CFC-47E6-E1A7-1C1D-3C0E08993DC8}"/>
              </a:ext>
            </a:extLst>
          </p:cNvPr>
          <p:cNvSpPr/>
          <p:nvPr/>
        </p:nvSpPr>
        <p:spPr>
          <a:xfrm>
            <a:off x="5506280" y="4691322"/>
            <a:ext cx="1987825" cy="11866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F1E7ACB0-B86F-2EA5-4F8D-AD94433FAACE}"/>
              </a:ext>
            </a:extLst>
          </p:cNvPr>
          <p:cNvSpPr/>
          <p:nvPr/>
        </p:nvSpPr>
        <p:spPr>
          <a:xfrm>
            <a:off x="5506279" y="5582165"/>
            <a:ext cx="1987825" cy="652643"/>
          </a:xfrm>
          <a:prstGeom prst="rect">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31866B7F-9FC6-E659-CE55-E1647531DEA4}"/>
              </a:ext>
            </a:extLst>
          </p:cNvPr>
          <p:cNvSpPr/>
          <p:nvPr/>
        </p:nvSpPr>
        <p:spPr>
          <a:xfrm>
            <a:off x="5506279" y="5463501"/>
            <a:ext cx="1987825" cy="118664"/>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843CD6E1-A25F-A92D-E6C1-DF4C30FBDD4B}"/>
              </a:ext>
            </a:extLst>
          </p:cNvPr>
          <p:cNvSpPr/>
          <p:nvPr/>
        </p:nvSpPr>
        <p:spPr>
          <a:xfrm>
            <a:off x="1509355" y="1615691"/>
            <a:ext cx="1889826" cy="762581"/>
          </a:xfrm>
          <a:prstGeom prst="rect">
            <a:avLst/>
          </a:prstGeom>
          <a:solidFill>
            <a:schemeClr val="accent2">
              <a:alpha val="5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2" name="Right Brace 51">
            <a:extLst>
              <a:ext uri="{FF2B5EF4-FFF2-40B4-BE49-F238E27FC236}">
                <a16:creationId xmlns:a16="http://schemas.microsoft.com/office/drawing/2014/main" id="{811B17CC-5D09-1782-76A2-3A49B6F35246}"/>
              </a:ext>
            </a:extLst>
          </p:cNvPr>
          <p:cNvSpPr/>
          <p:nvPr/>
        </p:nvSpPr>
        <p:spPr>
          <a:xfrm>
            <a:off x="3537586" y="1651091"/>
            <a:ext cx="171164" cy="69177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3" name="Right Brace 52">
            <a:extLst>
              <a:ext uri="{FF2B5EF4-FFF2-40B4-BE49-F238E27FC236}">
                <a16:creationId xmlns:a16="http://schemas.microsoft.com/office/drawing/2014/main" id="{F8075CD3-A926-E9CB-6128-530F45035A65}"/>
              </a:ext>
            </a:extLst>
          </p:cNvPr>
          <p:cNvSpPr/>
          <p:nvPr/>
        </p:nvSpPr>
        <p:spPr>
          <a:xfrm>
            <a:off x="3546021" y="2428993"/>
            <a:ext cx="171164" cy="69177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4" name="Right Brace 53">
            <a:extLst>
              <a:ext uri="{FF2B5EF4-FFF2-40B4-BE49-F238E27FC236}">
                <a16:creationId xmlns:a16="http://schemas.microsoft.com/office/drawing/2014/main" id="{80C0B161-9594-C506-24FC-AA0187701468}"/>
              </a:ext>
            </a:extLst>
          </p:cNvPr>
          <p:cNvSpPr/>
          <p:nvPr/>
        </p:nvSpPr>
        <p:spPr>
          <a:xfrm>
            <a:off x="3546021" y="3184980"/>
            <a:ext cx="171164" cy="69177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5" name="Right Brace 54">
            <a:extLst>
              <a:ext uri="{FF2B5EF4-FFF2-40B4-BE49-F238E27FC236}">
                <a16:creationId xmlns:a16="http://schemas.microsoft.com/office/drawing/2014/main" id="{9F42B572-E493-7E7B-0700-0758318A2FDA}"/>
              </a:ext>
            </a:extLst>
          </p:cNvPr>
          <p:cNvSpPr/>
          <p:nvPr/>
        </p:nvSpPr>
        <p:spPr>
          <a:xfrm>
            <a:off x="3546021" y="3956288"/>
            <a:ext cx="171164" cy="69177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6" name="Right Brace 55">
            <a:extLst>
              <a:ext uri="{FF2B5EF4-FFF2-40B4-BE49-F238E27FC236}">
                <a16:creationId xmlns:a16="http://schemas.microsoft.com/office/drawing/2014/main" id="{68B72FCE-07CC-FB4E-915E-611EAF296D2D}"/>
              </a:ext>
            </a:extLst>
          </p:cNvPr>
          <p:cNvSpPr/>
          <p:nvPr/>
        </p:nvSpPr>
        <p:spPr>
          <a:xfrm>
            <a:off x="3546021" y="4745044"/>
            <a:ext cx="171164" cy="69177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59" name="Straight Arrow Connector 58">
            <a:extLst>
              <a:ext uri="{FF2B5EF4-FFF2-40B4-BE49-F238E27FC236}">
                <a16:creationId xmlns:a16="http://schemas.microsoft.com/office/drawing/2014/main" id="{5948BD15-E359-AEEA-A610-D0ADFFAD3A08}"/>
              </a:ext>
            </a:extLst>
          </p:cNvPr>
          <p:cNvCxnSpPr>
            <a:cxnSpLocks/>
            <a:stCxn id="27" idx="1"/>
            <a:endCxn id="32" idx="1"/>
          </p:cNvCxnSpPr>
          <p:nvPr/>
        </p:nvCxnSpPr>
        <p:spPr>
          <a:xfrm>
            <a:off x="3708750" y="1221312"/>
            <a:ext cx="1797531" cy="47378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1" name="Straight Arrow Connector 60">
            <a:extLst>
              <a:ext uri="{FF2B5EF4-FFF2-40B4-BE49-F238E27FC236}">
                <a16:creationId xmlns:a16="http://schemas.microsoft.com/office/drawing/2014/main" id="{69E25898-0D20-F609-53A4-ADD54135050E}"/>
              </a:ext>
            </a:extLst>
          </p:cNvPr>
          <p:cNvCxnSpPr>
            <a:cxnSpLocks/>
            <a:stCxn id="52" idx="1"/>
            <a:endCxn id="34" idx="1"/>
          </p:cNvCxnSpPr>
          <p:nvPr/>
        </p:nvCxnSpPr>
        <p:spPr>
          <a:xfrm>
            <a:off x="3708750" y="1996981"/>
            <a:ext cx="1797530" cy="46941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3" name="Straight Arrow Connector 62">
            <a:extLst>
              <a:ext uri="{FF2B5EF4-FFF2-40B4-BE49-F238E27FC236}">
                <a16:creationId xmlns:a16="http://schemas.microsoft.com/office/drawing/2014/main" id="{A43F326B-4172-C8A7-C03C-C17B14E02D1A}"/>
              </a:ext>
            </a:extLst>
          </p:cNvPr>
          <p:cNvCxnSpPr>
            <a:cxnSpLocks/>
            <a:stCxn id="53" idx="1"/>
            <a:endCxn id="36" idx="1"/>
          </p:cNvCxnSpPr>
          <p:nvPr/>
        </p:nvCxnSpPr>
        <p:spPr>
          <a:xfrm>
            <a:off x="3717185" y="2774883"/>
            <a:ext cx="1789096" cy="46282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5" name="Straight Arrow Connector 64">
            <a:extLst>
              <a:ext uri="{FF2B5EF4-FFF2-40B4-BE49-F238E27FC236}">
                <a16:creationId xmlns:a16="http://schemas.microsoft.com/office/drawing/2014/main" id="{F6978066-4737-28D9-DD54-4EF0BAD8D20C}"/>
              </a:ext>
            </a:extLst>
          </p:cNvPr>
          <p:cNvCxnSpPr>
            <a:cxnSpLocks/>
            <a:stCxn id="54" idx="1"/>
            <a:endCxn id="38" idx="1"/>
          </p:cNvCxnSpPr>
          <p:nvPr/>
        </p:nvCxnSpPr>
        <p:spPr>
          <a:xfrm>
            <a:off x="3717185" y="3530870"/>
            <a:ext cx="1789095" cy="4694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7" name="Straight Arrow Connector 66">
            <a:extLst>
              <a:ext uri="{FF2B5EF4-FFF2-40B4-BE49-F238E27FC236}">
                <a16:creationId xmlns:a16="http://schemas.microsoft.com/office/drawing/2014/main" id="{DCDC14AF-08EB-63BB-A05E-51A5D3A36232}"/>
              </a:ext>
            </a:extLst>
          </p:cNvPr>
          <p:cNvCxnSpPr>
            <a:cxnSpLocks/>
            <a:stCxn id="55" idx="1"/>
            <a:endCxn id="40" idx="1"/>
          </p:cNvCxnSpPr>
          <p:nvPr/>
        </p:nvCxnSpPr>
        <p:spPr>
          <a:xfrm>
            <a:off x="3717185" y="4302178"/>
            <a:ext cx="1789095" cy="44847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9" name="Straight Arrow Connector 68">
            <a:extLst>
              <a:ext uri="{FF2B5EF4-FFF2-40B4-BE49-F238E27FC236}">
                <a16:creationId xmlns:a16="http://schemas.microsoft.com/office/drawing/2014/main" id="{8E0AFD33-1983-69E6-22A3-ECA0D69ADDC0}"/>
              </a:ext>
            </a:extLst>
          </p:cNvPr>
          <p:cNvCxnSpPr>
            <a:cxnSpLocks/>
            <a:stCxn id="56" idx="1"/>
            <a:endCxn id="42" idx="1"/>
          </p:cNvCxnSpPr>
          <p:nvPr/>
        </p:nvCxnSpPr>
        <p:spPr>
          <a:xfrm>
            <a:off x="3717185" y="5090934"/>
            <a:ext cx="1789094" cy="43189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1" name="Title 1">
            <a:extLst>
              <a:ext uri="{FF2B5EF4-FFF2-40B4-BE49-F238E27FC236}">
                <a16:creationId xmlns:a16="http://schemas.microsoft.com/office/drawing/2014/main" id="{EAB3CCAC-D4A3-3CEE-96BB-64213E49E554}"/>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Chunking</a:t>
            </a:r>
          </a:p>
        </p:txBody>
      </p:sp>
    </p:spTree>
    <p:extLst>
      <p:ext uri="{BB962C8B-B14F-4D97-AF65-F5344CB8AC3E}">
        <p14:creationId xmlns:p14="http://schemas.microsoft.com/office/powerpoint/2010/main" val="4260752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fade">
                                      <p:cBhvr>
                                        <p:cTn id="22" dur="500"/>
                                        <p:tgtEl>
                                          <p:spTgt spid="2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3"/>
                                        </p:tgtEl>
                                        <p:attrNameLst>
                                          <p:attrName>style.visibility</p:attrName>
                                        </p:attrNameLst>
                                      </p:cBhvr>
                                      <p:to>
                                        <p:strVal val="visible"/>
                                      </p:to>
                                    </p:set>
                                    <p:animEffect transition="in" filter="fade">
                                      <p:cBhvr>
                                        <p:cTn id="25" dur="500"/>
                                        <p:tgtEl>
                                          <p:spTgt spid="4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9"/>
                                        </p:tgtEl>
                                        <p:attrNameLst>
                                          <p:attrName>style.visibility</p:attrName>
                                        </p:attrNameLst>
                                      </p:cBhvr>
                                      <p:to>
                                        <p:strVal val="visible"/>
                                      </p:to>
                                    </p:set>
                                    <p:animEffect transition="in" filter="fade">
                                      <p:cBhvr>
                                        <p:cTn id="30" dur="500"/>
                                        <p:tgtEl>
                                          <p:spTgt spid="29"/>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fade">
                                      <p:cBhvr>
                                        <p:cTn id="35" dur="500"/>
                                        <p:tgtEl>
                                          <p:spTgt spid="27"/>
                                        </p:tgtEl>
                                      </p:cBhvr>
                                    </p:animEffect>
                                  </p:childTnLst>
                                </p:cTn>
                              </p:par>
                              <p:par>
                                <p:cTn id="36" presetID="10" presetClass="entr" presetSubtype="0" fill="hold" nodeType="withEffect">
                                  <p:stCondLst>
                                    <p:cond delay="0"/>
                                  </p:stCondLst>
                                  <p:childTnLst>
                                    <p:set>
                                      <p:cBhvr>
                                        <p:cTn id="37" dur="1" fill="hold">
                                          <p:stCondLst>
                                            <p:cond delay="0"/>
                                          </p:stCondLst>
                                        </p:cTn>
                                        <p:tgtEl>
                                          <p:spTgt spid="59"/>
                                        </p:tgtEl>
                                        <p:attrNameLst>
                                          <p:attrName>style.visibility</p:attrName>
                                        </p:attrNameLst>
                                      </p:cBhvr>
                                      <p:to>
                                        <p:strVal val="visible"/>
                                      </p:to>
                                    </p:set>
                                    <p:animEffect transition="in" filter="fade">
                                      <p:cBhvr>
                                        <p:cTn id="38" dur="500"/>
                                        <p:tgtEl>
                                          <p:spTgt spid="59"/>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2"/>
                                        </p:tgtEl>
                                        <p:attrNameLst>
                                          <p:attrName>style.visibility</p:attrName>
                                        </p:attrNameLst>
                                      </p:cBhvr>
                                      <p:to>
                                        <p:strVal val="visible"/>
                                      </p:to>
                                    </p:set>
                                    <p:animEffect transition="in" filter="fade">
                                      <p:cBhvr>
                                        <p:cTn id="41" dur="500"/>
                                        <p:tgtEl>
                                          <p:spTgt spid="32"/>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4"/>
                                        </p:tgtEl>
                                        <p:attrNameLst>
                                          <p:attrName>style.visibility</p:attrName>
                                        </p:attrNameLst>
                                      </p:cBhvr>
                                      <p:to>
                                        <p:strVal val="visible"/>
                                      </p:to>
                                    </p:set>
                                    <p:animEffect transition="in" filter="fade">
                                      <p:cBhvr>
                                        <p:cTn id="46" dur="500"/>
                                        <p:tgtEl>
                                          <p:spTgt spid="4"/>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33"/>
                                        </p:tgtEl>
                                        <p:attrNameLst>
                                          <p:attrName>style.visibility</p:attrName>
                                        </p:attrNameLst>
                                      </p:cBhvr>
                                      <p:to>
                                        <p:strVal val="visible"/>
                                      </p:to>
                                    </p:set>
                                    <p:animEffect transition="in" filter="fade">
                                      <p:cBhvr>
                                        <p:cTn id="51" dur="500"/>
                                        <p:tgtEl>
                                          <p:spTgt spid="33"/>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34"/>
                                        </p:tgtEl>
                                        <p:attrNameLst>
                                          <p:attrName>style.visibility</p:attrName>
                                        </p:attrNameLst>
                                      </p:cBhvr>
                                      <p:to>
                                        <p:strVal val="visible"/>
                                      </p:to>
                                    </p:set>
                                    <p:animEffect transition="in" filter="fade">
                                      <p:cBhvr>
                                        <p:cTn id="54" dur="500"/>
                                        <p:tgtEl>
                                          <p:spTgt spid="34"/>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5"/>
                                        </p:tgtEl>
                                        <p:attrNameLst>
                                          <p:attrName>style.visibility</p:attrName>
                                        </p:attrNameLst>
                                      </p:cBhvr>
                                      <p:to>
                                        <p:strVal val="visible"/>
                                      </p:to>
                                    </p:set>
                                    <p:animEffect transition="in" filter="fade">
                                      <p:cBhvr>
                                        <p:cTn id="57" dur="500"/>
                                        <p:tgtEl>
                                          <p:spTgt spid="35"/>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6"/>
                                        </p:tgtEl>
                                        <p:attrNameLst>
                                          <p:attrName>style.visibility</p:attrName>
                                        </p:attrNameLst>
                                      </p:cBhvr>
                                      <p:to>
                                        <p:strVal val="visible"/>
                                      </p:to>
                                    </p:set>
                                    <p:animEffect transition="in" filter="fade">
                                      <p:cBhvr>
                                        <p:cTn id="60" dur="500"/>
                                        <p:tgtEl>
                                          <p:spTgt spid="36"/>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7"/>
                                        </p:tgtEl>
                                        <p:attrNameLst>
                                          <p:attrName>style.visibility</p:attrName>
                                        </p:attrNameLst>
                                      </p:cBhvr>
                                      <p:to>
                                        <p:strVal val="visible"/>
                                      </p:to>
                                    </p:set>
                                    <p:animEffect transition="in" filter="fade">
                                      <p:cBhvr>
                                        <p:cTn id="63" dur="500"/>
                                        <p:tgtEl>
                                          <p:spTgt spid="37"/>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8"/>
                                        </p:tgtEl>
                                        <p:attrNameLst>
                                          <p:attrName>style.visibility</p:attrName>
                                        </p:attrNameLst>
                                      </p:cBhvr>
                                      <p:to>
                                        <p:strVal val="visible"/>
                                      </p:to>
                                    </p:set>
                                    <p:animEffect transition="in" filter="fade">
                                      <p:cBhvr>
                                        <p:cTn id="66" dur="500"/>
                                        <p:tgtEl>
                                          <p:spTgt spid="38"/>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9"/>
                                        </p:tgtEl>
                                        <p:attrNameLst>
                                          <p:attrName>style.visibility</p:attrName>
                                        </p:attrNameLst>
                                      </p:cBhvr>
                                      <p:to>
                                        <p:strVal val="visible"/>
                                      </p:to>
                                    </p:set>
                                    <p:animEffect transition="in" filter="fade">
                                      <p:cBhvr>
                                        <p:cTn id="69" dur="500"/>
                                        <p:tgtEl>
                                          <p:spTgt spid="39"/>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40"/>
                                        </p:tgtEl>
                                        <p:attrNameLst>
                                          <p:attrName>style.visibility</p:attrName>
                                        </p:attrNameLst>
                                      </p:cBhvr>
                                      <p:to>
                                        <p:strVal val="visible"/>
                                      </p:to>
                                    </p:set>
                                    <p:animEffect transition="in" filter="fade">
                                      <p:cBhvr>
                                        <p:cTn id="72" dur="500"/>
                                        <p:tgtEl>
                                          <p:spTgt spid="40"/>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41"/>
                                        </p:tgtEl>
                                        <p:attrNameLst>
                                          <p:attrName>style.visibility</p:attrName>
                                        </p:attrNameLst>
                                      </p:cBhvr>
                                      <p:to>
                                        <p:strVal val="visible"/>
                                      </p:to>
                                    </p:set>
                                    <p:animEffect transition="in" filter="fade">
                                      <p:cBhvr>
                                        <p:cTn id="75" dur="500"/>
                                        <p:tgtEl>
                                          <p:spTgt spid="41"/>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42"/>
                                        </p:tgtEl>
                                        <p:attrNameLst>
                                          <p:attrName>style.visibility</p:attrName>
                                        </p:attrNameLst>
                                      </p:cBhvr>
                                      <p:to>
                                        <p:strVal val="visible"/>
                                      </p:to>
                                    </p:set>
                                    <p:animEffect transition="in" filter="fade">
                                      <p:cBhvr>
                                        <p:cTn id="78" dur="500"/>
                                        <p:tgtEl>
                                          <p:spTgt spid="42"/>
                                        </p:tgtEl>
                                      </p:cBhvr>
                                    </p:animEffect>
                                  </p:childTnLst>
                                </p:cTn>
                              </p:par>
                              <p:par>
                                <p:cTn id="79" presetID="10" presetClass="entr" presetSubtype="0" fill="hold" nodeType="withEffect">
                                  <p:stCondLst>
                                    <p:cond delay="0"/>
                                  </p:stCondLst>
                                  <p:childTnLst>
                                    <p:set>
                                      <p:cBhvr>
                                        <p:cTn id="80" dur="1" fill="hold">
                                          <p:stCondLst>
                                            <p:cond delay="0"/>
                                          </p:stCondLst>
                                        </p:cTn>
                                        <p:tgtEl>
                                          <p:spTgt spid="61"/>
                                        </p:tgtEl>
                                        <p:attrNameLst>
                                          <p:attrName>style.visibility</p:attrName>
                                        </p:attrNameLst>
                                      </p:cBhvr>
                                      <p:to>
                                        <p:strVal val="visible"/>
                                      </p:to>
                                    </p:set>
                                    <p:animEffect transition="in" filter="fade">
                                      <p:cBhvr>
                                        <p:cTn id="81" dur="500"/>
                                        <p:tgtEl>
                                          <p:spTgt spid="61"/>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52"/>
                                        </p:tgtEl>
                                        <p:attrNameLst>
                                          <p:attrName>style.visibility</p:attrName>
                                        </p:attrNameLst>
                                      </p:cBhvr>
                                      <p:to>
                                        <p:strVal val="visible"/>
                                      </p:to>
                                    </p:set>
                                    <p:animEffect transition="in" filter="fade">
                                      <p:cBhvr>
                                        <p:cTn id="84" dur="500"/>
                                        <p:tgtEl>
                                          <p:spTgt spid="52"/>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53"/>
                                        </p:tgtEl>
                                        <p:attrNameLst>
                                          <p:attrName>style.visibility</p:attrName>
                                        </p:attrNameLst>
                                      </p:cBhvr>
                                      <p:to>
                                        <p:strVal val="visible"/>
                                      </p:to>
                                    </p:set>
                                    <p:animEffect transition="in" filter="fade">
                                      <p:cBhvr>
                                        <p:cTn id="87" dur="500"/>
                                        <p:tgtEl>
                                          <p:spTgt spid="53"/>
                                        </p:tgtEl>
                                      </p:cBhvr>
                                    </p:animEffect>
                                  </p:childTnLst>
                                </p:cTn>
                              </p:par>
                              <p:par>
                                <p:cTn id="88" presetID="10" presetClass="entr" presetSubtype="0" fill="hold" nodeType="withEffect">
                                  <p:stCondLst>
                                    <p:cond delay="0"/>
                                  </p:stCondLst>
                                  <p:childTnLst>
                                    <p:set>
                                      <p:cBhvr>
                                        <p:cTn id="89" dur="1" fill="hold">
                                          <p:stCondLst>
                                            <p:cond delay="0"/>
                                          </p:stCondLst>
                                        </p:cTn>
                                        <p:tgtEl>
                                          <p:spTgt spid="63"/>
                                        </p:tgtEl>
                                        <p:attrNameLst>
                                          <p:attrName>style.visibility</p:attrName>
                                        </p:attrNameLst>
                                      </p:cBhvr>
                                      <p:to>
                                        <p:strVal val="visible"/>
                                      </p:to>
                                    </p:set>
                                    <p:animEffect transition="in" filter="fade">
                                      <p:cBhvr>
                                        <p:cTn id="90" dur="500"/>
                                        <p:tgtEl>
                                          <p:spTgt spid="63"/>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54"/>
                                        </p:tgtEl>
                                        <p:attrNameLst>
                                          <p:attrName>style.visibility</p:attrName>
                                        </p:attrNameLst>
                                      </p:cBhvr>
                                      <p:to>
                                        <p:strVal val="visible"/>
                                      </p:to>
                                    </p:set>
                                    <p:animEffect transition="in" filter="fade">
                                      <p:cBhvr>
                                        <p:cTn id="93" dur="500"/>
                                        <p:tgtEl>
                                          <p:spTgt spid="54"/>
                                        </p:tgtEl>
                                      </p:cBhvr>
                                    </p:animEffect>
                                  </p:childTnLst>
                                </p:cTn>
                              </p:par>
                              <p:par>
                                <p:cTn id="94" presetID="10" presetClass="entr" presetSubtype="0" fill="hold" nodeType="withEffect">
                                  <p:stCondLst>
                                    <p:cond delay="0"/>
                                  </p:stCondLst>
                                  <p:childTnLst>
                                    <p:set>
                                      <p:cBhvr>
                                        <p:cTn id="95" dur="1" fill="hold">
                                          <p:stCondLst>
                                            <p:cond delay="0"/>
                                          </p:stCondLst>
                                        </p:cTn>
                                        <p:tgtEl>
                                          <p:spTgt spid="65"/>
                                        </p:tgtEl>
                                        <p:attrNameLst>
                                          <p:attrName>style.visibility</p:attrName>
                                        </p:attrNameLst>
                                      </p:cBhvr>
                                      <p:to>
                                        <p:strVal val="visible"/>
                                      </p:to>
                                    </p:set>
                                    <p:animEffect transition="in" filter="fade">
                                      <p:cBhvr>
                                        <p:cTn id="96" dur="500"/>
                                        <p:tgtEl>
                                          <p:spTgt spid="65"/>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55"/>
                                        </p:tgtEl>
                                        <p:attrNameLst>
                                          <p:attrName>style.visibility</p:attrName>
                                        </p:attrNameLst>
                                      </p:cBhvr>
                                      <p:to>
                                        <p:strVal val="visible"/>
                                      </p:to>
                                    </p:set>
                                    <p:animEffect transition="in" filter="fade">
                                      <p:cBhvr>
                                        <p:cTn id="99" dur="500"/>
                                        <p:tgtEl>
                                          <p:spTgt spid="55"/>
                                        </p:tgtEl>
                                      </p:cBhvr>
                                    </p:animEffect>
                                  </p:childTnLst>
                                </p:cTn>
                              </p:par>
                              <p:par>
                                <p:cTn id="100" presetID="10" presetClass="entr" presetSubtype="0" fill="hold" nodeType="withEffect">
                                  <p:stCondLst>
                                    <p:cond delay="0"/>
                                  </p:stCondLst>
                                  <p:childTnLst>
                                    <p:set>
                                      <p:cBhvr>
                                        <p:cTn id="101" dur="1" fill="hold">
                                          <p:stCondLst>
                                            <p:cond delay="0"/>
                                          </p:stCondLst>
                                        </p:cTn>
                                        <p:tgtEl>
                                          <p:spTgt spid="67"/>
                                        </p:tgtEl>
                                        <p:attrNameLst>
                                          <p:attrName>style.visibility</p:attrName>
                                        </p:attrNameLst>
                                      </p:cBhvr>
                                      <p:to>
                                        <p:strVal val="visible"/>
                                      </p:to>
                                    </p:set>
                                    <p:animEffect transition="in" filter="fade">
                                      <p:cBhvr>
                                        <p:cTn id="102" dur="500"/>
                                        <p:tgtEl>
                                          <p:spTgt spid="67"/>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56"/>
                                        </p:tgtEl>
                                        <p:attrNameLst>
                                          <p:attrName>style.visibility</p:attrName>
                                        </p:attrNameLst>
                                      </p:cBhvr>
                                      <p:to>
                                        <p:strVal val="visible"/>
                                      </p:to>
                                    </p:set>
                                    <p:animEffect transition="in" filter="fade">
                                      <p:cBhvr>
                                        <p:cTn id="105" dur="500"/>
                                        <p:tgtEl>
                                          <p:spTgt spid="56"/>
                                        </p:tgtEl>
                                      </p:cBhvr>
                                    </p:animEffect>
                                  </p:childTnLst>
                                </p:cTn>
                              </p:par>
                              <p:par>
                                <p:cTn id="106" presetID="10" presetClass="entr" presetSubtype="0" fill="hold" nodeType="withEffect">
                                  <p:stCondLst>
                                    <p:cond delay="0"/>
                                  </p:stCondLst>
                                  <p:childTnLst>
                                    <p:set>
                                      <p:cBhvr>
                                        <p:cTn id="107" dur="1" fill="hold">
                                          <p:stCondLst>
                                            <p:cond delay="0"/>
                                          </p:stCondLst>
                                        </p:cTn>
                                        <p:tgtEl>
                                          <p:spTgt spid="69"/>
                                        </p:tgtEl>
                                        <p:attrNameLst>
                                          <p:attrName>style.visibility</p:attrName>
                                        </p:attrNameLst>
                                      </p:cBhvr>
                                      <p:to>
                                        <p:strVal val="visible"/>
                                      </p:to>
                                    </p:set>
                                    <p:animEffect transition="in" filter="fade">
                                      <p:cBhvr>
                                        <p:cTn id="108"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7" grpId="0" animBg="1"/>
      <p:bldP spid="12" grpId="0" animBg="1"/>
      <p:bldP spid="13" grpId="0" animBg="1"/>
      <p:bldP spid="25" grpId="0" animBg="1"/>
      <p:bldP spid="26" grpId="0" animBg="1"/>
      <p:bldP spid="27" grpId="0" animBg="1"/>
      <p:bldP spid="29"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52" grpId="0" animBg="1"/>
      <p:bldP spid="53" grpId="0" animBg="1"/>
      <p:bldP spid="54" grpId="0" animBg="1"/>
      <p:bldP spid="55" grpId="0" animBg="1"/>
      <p:bldP spid="5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C7D4ED19-7409-04C2-CA50-BE0E22028634}"/>
              </a:ext>
            </a:extLst>
          </p:cNvPr>
          <p:cNvGraphicFramePr>
            <a:graphicFrameLocks noGrp="1"/>
          </p:cNvGraphicFramePr>
          <p:nvPr>
            <p:extLst>
              <p:ext uri="{D42A27DB-BD31-4B8C-83A1-F6EECF244321}">
                <p14:modId xmlns:p14="http://schemas.microsoft.com/office/powerpoint/2010/main" val="4134148478"/>
              </p:ext>
            </p:extLst>
          </p:nvPr>
        </p:nvGraphicFramePr>
        <p:xfrm>
          <a:off x="528654" y="365172"/>
          <a:ext cx="7502164" cy="6026803"/>
        </p:xfrm>
        <a:graphic>
          <a:graphicData uri="http://schemas.openxmlformats.org/drawingml/2006/table">
            <a:tbl>
              <a:tblPr firstRow="1" bandRow="1">
                <a:noFill/>
              </a:tblPr>
              <a:tblGrid>
                <a:gridCol w="1378886">
                  <a:extLst>
                    <a:ext uri="{9D8B030D-6E8A-4147-A177-3AD203B41FA5}">
                      <a16:colId xmlns:a16="http://schemas.microsoft.com/office/drawing/2014/main" val="190605403"/>
                    </a:ext>
                  </a:extLst>
                </a:gridCol>
                <a:gridCol w="3032047">
                  <a:extLst>
                    <a:ext uri="{9D8B030D-6E8A-4147-A177-3AD203B41FA5}">
                      <a16:colId xmlns:a16="http://schemas.microsoft.com/office/drawing/2014/main" val="2738119724"/>
                    </a:ext>
                  </a:extLst>
                </a:gridCol>
                <a:gridCol w="3091231">
                  <a:extLst>
                    <a:ext uri="{9D8B030D-6E8A-4147-A177-3AD203B41FA5}">
                      <a16:colId xmlns:a16="http://schemas.microsoft.com/office/drawing/2014/main" val="1863846892"/>
                    </a:ext>
                  </a:extLst>
                </a:gridCol>
              </a:tblGrid>
              <a:tr h="461719">
                <a:tc>
                  <a:txBody>
                    <a:bodyPr/>
                    <a:lstStyle/>
                    <a:p>
                      <a:pPr fontAlgn="b"/>
                      <a:r>
                        <a:rPr lang="en-US" sz="1300" b="0" cap="all" spc="150">
                          <a:solidFill>
                            <a:schemeClr val="lt1"/>
                          </a:solidFill>
                          <a:effectLst/>
                        </a:rPr>
                        <a:t>Index</a:t>
                      </a:r>
                    </a:p>
                  </a:txBody>
                  <a:tcPr marL="114161" marR="114161" marT="114161" marB="114161" anchor="b">
                    <a:lnL w="12700" cmpd="sng">
                      <a:noFill/>
                    </a:lnL>
                    <a:lnR w="12700" cmpd="sng">
                      <a:noFill/>
                    </a:lnR>
                    <a:lnT w="12700" cmpd="sng">
                      <a:noFill/>
                    </a:lnT>
                    <a:lnB w="38100" cmpd="sng">
                      <a:noFill/>
                    </a:lnB>
                    <a:solidFill>
                      <a:srgbClr val="505356"/>
                    </a:solidFill>
                  </a:tcPr>
                </a:tc>
                <a:tc>
                  <a:txBody>
                    <a:bodyPr/>
                    <a:lstStyle/>
                    <a:p>
                      <a:pPr fontAlgn="b"/>
                      <a:r>
                        <a:rPr lang="en-US" sz="1300" b="0" cap="all" spc="150">
                          <a:solidFill>
                            <a:schemeClr val="lt1"/>
                          </a:solidFill>
                          <a:effectLst/>
                        </a:rPr>
                        <a:t>Description</a:t>
                      </a:r>
                    </a:p>
                  </a:txBody>
                  <a:tcPr marL="114161" marR="114161" marT="114161" marB="114161" anchor="b">
                    <a:lnL w="12700" cmpd="sng">
                      <a:noFill/>
                    </a:lnL>
                    <a:lnR w="12700" cmpd="sng">
                      <a:noFill/>
                    </a:lnR>
                    <a:lnT w="12700" cmpd="sng">
                      <a:noFill/>
                    </a:lnT>
                    <a:lnB w="38100" cmpd="sng">
                      <a:noFill/>
                    </a:lnB>
                    <a:solidFill>
                      <a:srgbClr val="505356"/>
                    </a:solidFill>
                  </a:tcPr>
                </a:tc>
                <a:tc>
                  <a:txBody>
                    <a:bodyPr/>
                    <a:lstStyle/>
                    <a:p>
                      <a:pPr fontAlgn="b"/>
                      <a:r>
                        <a:rPr lang="en-US" sz="1300" b="0" cap="all" spc="150">
                          <a:solidFill>
                            <a:schemeClr val="lt1"/>
                          </a:solidFill>
                          <a:effectLst/>
                        </a:rPr>
                        <a:t>Use Cases</a:t>
                      </a:r>
                    </a:p>
                  </a:txBody>
                  <a:tcPr marL="114161" marR="114161" marT="114161" marB="114161" anchor="b">
                    <a:lnL w="12700" cmpd="sng">
                      <a:noFill/>
                    </a:lnL>
                    <a:lnR w="12700" cmpd="sng">
                      <a:noFill/>
                    </a:lnR>
                    <a:lnT w="12700" cmpd="sng">
                      <a:noFill/>
                    </a:lnT>
                    <a:lnB w="38100" cmpd="sng">
                      <a:noFill/>
                    </a:lnB>
                    <a:solidFill>
                      <a:srgbClr val="505356"/>
                    </a:solidFill>
                  </a:tcPr>
                </a:tc>
                <a:extLst>
                  <a:ext uri="{0D108BD9-81ED-4DB2-BD59-A6C34878D82A}">
                    <a16:rowId xmlns:a16="http://schemas.microsoft.com/office/drawing/2014/main" val="2919293783"/>
                  </a:ext>
                </a:extLst>
              </a:tr>
              <a:tr h="588565">
                <a:tc>
                  <a:txBody>
                    <a:bodyPr/>
                    <a:lstStyle/>
                    <a:p>
                      <a:pPr fontAlgn="base"/>
                      <a:r>
                        <a:rPr lang="en-US" sz="1100" b="1" cap="none" spc="0" dirty="0">
                          <a:solidFill>
                            <a:schemeClr val="tx1"/>
                          </a:solidFill>
                          <a:effectLst/>
                        </a:rPr>
                        <a:t>Euclidean Distance (L2)</a:t>
                      </a:r>
                      <a:endParaRPr lang="en-US" sz="1100" cap="none" spc="0" dirty="0">
                        <a:solidFill>
                          <a:schemeClr val="tx1"/>
                        </a:solidFill>
                        <a:effectLst/>
                      </a:endParaRPr>
                    </a:p>
                  </a:txBody>
                  <a:tcPr marL="114161" marR="114161" marT="114161" marB="114161" anchor="ctr">
                    <a:lnL w="12700" cmpd="sng">
                      <a:noFill/>
                      <a:prstDash val="solid"/>
                    </a:lnL>
                    <a:lnR w="12700" cmpd="sng">
                      <a:noFill/>
                      <a:prstDash val="solid"/>
                    </a:lnR>
                    <a:lnT w="38100" cmpd="sng">
                      <a:noFill/>
                    </a:lnT>
                    <a:lnB w="12700" cmpd="sng">
                      <a:noFill/>
                      <a:prstDash val="solid"/>
                    </a:lnB>
                    <a:noFill/>
                  </a:tcPr>
                </a:tc>
                <a:tc>
                  <a:txBody>
                    <a:bodyPr/>
                    <a:lstStyle/>
                    <a:p>
                      <a:pPr fontAlgn="base"/>
                      <a:r>
                        <a:rPr lang="en-US" sz="1100" cap="none" spc="0">
                          <a:solidFill>
                            <a:schemeClr val="tx1"/>
                          </a:solidFill>
                          <a:effectLst/>
                        </a:rPr>
                        <a:t>Measures the straight-line distance between two vectors in a multidimensional space.</a:t>
                      </a:r>
                    </a:p>
                  </a:txBody>
                  <a:tcPr marL="114161" marR="114161" marT="114161" marB="114161" anchor="ctr">
                    <a:lnL w="12700" cmpd="sng">
                      <a:noFill/>
                      <a:prstDash val="solid"/>
                    </a:lnL>
                    <a:lnR w="12700" cmpd="sng">
                      <a:noFill/>
                      <a:prstDash val="solid"/>
                    </a:lnR>
                    <a:lnT w="38100" cmpd="sng">
                      <a:noFill/>
                    </a:lnT>
                    <a:lnB w="12700" cmpd="sng">
                      <a:noFill/>
                      <a:prstDash val="solid"/>
                    </a:lnB>
                    <a:noFill/>
                  </a:tcPr>
                </a:tc>
                <a:tc>
                  <a:txBody>
                    <a:bodyPr/>
                    <a:lstStyle/>
                    <a:p>
                      <a:pPr fontAlgn="base"/>
                      <a:r>
                        <a:rPr lang="en-US" sz="1100" cap="none" spc="0">
                          <a:solidFill>
                            <a:schemeClr val="tx1"/>
                          </a:solidFill>
                          <a:effectLst/>
                        </a:rPr>
                        <a:t>Machine learning tasks like clustering and classification where geometric proximity is relevant, like object recognition and image classification.</a:t>
                      </a:r>
                    </a:p>
                  </a:txBody>
                  <a:tcPr marL="114161" marR="114161" marT="114161" marB="114161" anchor="ctr">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4277088495"/>
                  </a:ext>
                </a:extLst>
              </a:tr>
              <a:tr h="753464">
                <a:tc>
                  <a:txBody>
                    <a:bodyPr/>
                    <a:lstStyle/>
                    <a:p>
                      <a:pPr fontAlgn="base"/>
                      <a:r>
                        <a:rPr lang="en-US" sz="1100" b="1" cap="none" spc="0">
                          <a:solidFill>
                            <a:schemeClr val="tx1"/>
                          </a:solidFill>
                          <a:effectLst/>
                        </a:rPr>
                        <a:t>Cosine Similarity</a:t>
                      </a:r>
                      <a:endParaRPr lang="en-US" sz="1100" cap="none" spc="0">
                        <a:solidFill>
                          <a:schemeClr val="tx1"/>
                        </a:solidFill>
                        <a:effectLst/>
                      </a:endParaRPr>
                    </a:p>
                  </a:txBody>
                  <a:tcPr marL="114161" marR="114161" marT="114161" marB="114161"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fontAlgn="base"/>
                      <a:r>
                        <a:rPr lang="en-US" sz="1100" cap="none" spc="0">
                          <a:solidFill>
                            <a:schemeClr val="tx1"/>
                          </a:solidFill>
                          <a:effectLst/>
                        </a:rPr>
                        <a:t>Assesses the cosine of the angle between two vectors to determine how similar they are in orientation, independent of their magnitude.</a:t>
                      </a:r>
                    </a:p>
                  </a:txBody>
                  <a:tcPr marL="114161" marR="114161" marT="114161" marB="114161"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fontAlgn="base"/>
                      <a:r>
                        <a:rPr lang="en-US" sz="1100" b="1" cap="none" spc="0">
                          <a:solidFill>
                            <a:schemeClr val="tx1"/>
                          </a:solidFill>
                          <a:effectLst/>
                          <a:highlight>
                            <a:srgbClr val="FFFF00"/>
                          </a:highlight>
                        </a:rPr>
                        <a:t>Text mining and information retrieval to compare documents.</a:t>
                      </a:r>
                    </a:p>
                  </a:txBody>
                  <a:tcPr marL="114161" marR="114161" marT="114161" marB="114161"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1816405022"/>
                  </a:ext>
                </a:extLst>
              </a:tr>
              <a:tr h="753464">
                <a:tc>
                  <a:txBody>
                    <a:bodyPr/>
                    <a:lstStyle/>
                    <a:p>
                      <a:pPr fontAlgn="base"/>
                      <a:r>
                        <a:rPr lang="en-US" sz="1100" b="1" cap="none" spc="0">
                          <a:solidFill>
                            <a:schemeClr val="tx1"/>
                          </a:solidFill>
                          <a:effectLst/>
                        </a:rPr>
                        <a:t>Manhattan Distance (L1)</a:t>
                      </a:r>
                      <a:endParaRPr lang="en-US" sz="1100" cap="none" spc="0">
                        <a:solidFill>
                          <a:schemeClr val="tx1"/>
                        </a:solidFill>
                        <a:effectLst/>
                      </a:endParaRPr>
                    </a:p>
                  </a:txBody>
                  <a:tcPr marL="114161" marR="114161" marT="114161" marB="114161" anchor="ctr">
                    <a:lnL w="12700" cmpd="sng">
                      <a:noFill/>
                      <a:prstDash val="solid"/>
                    </a:lnL>
                    <a:lnR w="12700" cmpd="sng">
                      <a:noFill/>
                      <a:prstDash val="solid"/>
                    </a:lnR>
                    <a:lnT w="12700" cmpd="sng">
                      <a:noFill/>
                      <a:prstDash val="solid"/>
                    </a:lnT>
                    <a:lnB w="12700" cmpd="sng">
                      <a:noFill/>
                      <a:prstDash val="solid"/>
                    </a:lnB>
                    <a:noFill/>
                  </a:tcPr>
                </a:tc>
                <a:tc>
                  <a:txBody>
                    <a:bodyPr/>
                    <a:lstStyle/>
                    <a:p>
                      <a:pPr fontAlgn="base"/>
                      <a:r>
                        <a:rPr lang="en-US" sz="1100" cap="none" spc="0">
                          <a:solidFill>
                            <a:schemeClr val="tx1"/>
                          </a:solidFill>
                          <a:effectLst/>
                        </a:rPr>
                        <a:t>Computes the sum of the absolute differences between the coordinates of two vectors.</a:t>
                      </a:r>
                    </a:p>
                  </a:txBody>
                  <a:tcPr marL="114161" marR="114161" marT="114161" marB="114161" anchor="ctr">
                    <a:lnL w="12700" cmpd="sng">
                      <a:noFill/>
                      <a:prstDash val="solid"/>
                    </a:lnL>
                    <a:lnR w="12700" cmpd="sng">
                      <a:noFill/>
                      <a:prstDash val="solid"/>
                    </a:lnR>
                    <a:lnT w="12700" cmpd="sng">
                      <a:noFill/>
                      <a:prstDash val="solid"/>
                    </a:lnT>
                    <a:lnB w="12700" cmpd="sng">
                      <a:noFill/>
                      <a:prstDash val="solid"/>
                    </a:lnB>
                    <a:noFill/>
                  </a:tcPr>
                </a:tc>
                <a:tc>
                  <a:txBody>
                    <a:bodyPr/>
                    <a:lstStyle/>
                    <a:p>
                      <a:pPr fontAlgn="base"/>
                      <a:r>
                        <a:rPr lang="en-US" sz="1100" cap="none" spc="0">
                          <a:solidFill>
                            <a:schemeClr val="tx1"/>
                          </a:solidFill>
                          <a:effectLst/>
                        </a:rPr>
                        <a:t>Optimization problems where differences are linearly separable, such as in logistics and city block distance modeling.</a:t>
                      </a:r>
                    </a:p>
                  </a:txBody>
                  <a:tcPr marL="114161" marR="114161" marT="114161" marB="114161"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3754032045"/>
                  </a:ext>
                </a:extLst>
              </a:tr>
              <a:tr h="753464">
                <a:tc>
                  <a:txBody>
                    <a:bodyPr/>
                    <a:lstStyle/>
                    <a:p>
                      <a:pPr fontAlgn="base"/>
                      <a:r>
                        <a:rPr lang="en-US" sz="1100" b="1" cap="none" spc="0">
                          <a:solidFill>
                            <a:schemeClr val="tx1"/>
                          </a:solidFill>
                          <a:effectLst/>
                        </a:rPr>
                        <a:t>Hamming Distance</a:t>
                      </a:r>
                      <a:endParaRPr lang="en-US" sz="1100" cap="none" spc="0">
                        <a:solidFill>
                          <a:schemeClr val="tx1"/>
                        </a:solidFill>
                        <a:effectLst/>
                      </a:endParaRPr>
                    </a:p>
                  </a:txBody>
                  <a:tcPr marL="114161" marR="114161" marT="114161" marB="114161"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fontAlgn="base"/>
                      <a:r>
                        <a:rPr lang="en-US" sz="1100" cap="none" spc="0">
                          <a:solidFill>
                            <a:schemeClr val="tx1"/>
                          </a:solidFill>
                          <a:effectLst/>
                        </a:rPr>
                        <a:t>Counts the number of positions at which the corresponding elements are different, typically used with binary or categorical data.</a:t>
                      </a:r>
                    </a:p>
                  </a:txBody>
                  <a:tcPr marL="114161" marR="114161" marT="114161" marB="114161"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fontAlgn="base"/>
                      <a:r>
                        <a:rPr lang="en-US" sz="1100" cap="none" spc="0">
                          <a:solidFill>
                            <a:schemeClr val="tx1"/>
                          </a:solidFill>
                          <a:effectLst/>
                        </a:rPr>
                        <a:t>Error detection and correction in telecommunications.</a:t>
                      </a:r>
                    </a:p>
                  </a:txBody>
                  <a:tcPr marL="114161" marR="114161" marT="114161" marB="114161"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4075148225"/>
                  </a:ext>
                </a:extLst>
              </a:tr>
              <a:tr h="753464">
                <a:tc>
                  <a:txBody>
                    <a:bodyPr/>
                    <a:lstStyle/>
                    <a:p>
                      <a:pPr fontAlgn="base"/>
                      <a:r>
                        <a:rPr lang="en-US" sz="1100" b="1" cap="none" spc="0">
                          <a:solidFill>
                            <a:schemeClr val="tx1"/>
                          </a:solidFill>
                          <a:effectLst/>
                        </a:rPr>
                        <a:t>Jaccard Similarity</a:t>
                      </a:r>
                      <a:endParaRPr lang="en-US" sz="1100" cap="none" spc="0">
                        <a:solidFill>
                          <a:schemeClr val="tx1"/>
                        </a:solidFill>
                        <a:effectLst/>
                      </a:endParaRPr>
                    </a:p>
                  </a:txBody>
                  <a:tcPr marL="114161" marR="114161" marT="114161" marB="114161" anchor="ctr">
                    <a:lnL w="12700" cmpd="sng">
                      <a:noFill/>
                      <a:prstDash val="solid"/>
                    </a:lnL>
                    <a:lnR w="12700" cmpd="sng">
                      <a:noFill/>
                      <a:prstDash val="solid"/>
                    </a:lnR>
                    <a:lnT w="12700" cmpd="sng">
                      <a:noFill/>
                      <a:prstDash val="solid"/>
                    </a:lnT>
                    <a:lnB w="12700" cmpd="sng">
                      <a:noFill/>
                      <a:prstDash val="solid"/>
                    </a:lnB>
                    <a:noFill/>
                  </a:tcPr>
                </a:tc>
                <a:tc>
                  <a:txBody>
                    <a:bodyPr/>
                    <a:lstStyle/>
                    <a:p>
                      <a:pPr fontAlgn="base"/>
                      <a:r>
                        <a:rPr lang="en-US" sz="1100" cap="none" spc="0">
                          <a:solidFill>
                            <a:schemeClr val="tx1"/>
                          </a:solidFill>
                          <a:effectLst/>
                        </a:rPr>
                        <a:t>Measures similarity between sets by comparing the size of the intersection to the size of the union.</a:t>
                      </a:r>
                    </a:p>
                  </a:txBody>
                  <a:tcPr marL="114161" marR="114161" marT="114161" marB="114161" anchor="ctr">
                    <a:lnL w="12700" cmpd="sng">
                      <a:noFill/>
                      <a:prstDash val="solid"/>
                    </a:lnL>
                    <a:lnR w="12700" cmpd="sng">
                      <a:noFill/>
                      <a:prstDash val="solid"/>
                    </a:lnR>
                    <a:lnT w="12700" cmpd="sng">
                      <a:noFill/>
                      <a:prstDash val="solid"/>
                    </a:lnT>
                    <a:lnB w="12700" cmpd="sng">
                      <a:noFill/>
                      <a:prstDash val="solid"/>
                    </a:lnB>
                    <a:noFill/>
                  </a:tcPr>
                </a:tc>
                <a:tc>
                  <a:txBody>
                    <a:bodyPr/>
                    <a:lstStyle/>
                    <a:p>
                      <a:pPr fontAlgn="base"/>
                      <a:r>
                        <a:rPr lang="en-US" sz="1100" cap="none" spc="0">
                          <a:solidFill>
                            <a:schemeClr val="tx1"/>
                          </a:solidFill>
                          <a:effectLst/>
                        </a:rPr>
                        <a:t>Ecological and genomic studies where the presence or absence of characteristics is more significant than their quantity.</a:t>
                      </a:r>
                    </a:p>
                  </a:txBody>
                  <a:tcPr marL="114161" marR="114161" marT="114161" marB="114161"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624413215"/>
                  </a:ext>
                </a:extLst>
              </a:tr>
              <a:tr h="753464">
                <a:tc>
                  <a:txBody>
                    <a:bodyPr/>
                    <a:lstStyle/>
                    <a:p>
                      <a:pPr fontAlgn="base"/>
                      <a:r>
                        <a:rPr lang="en-US" sz="1100" b="1" cap="none" spc="0">
                          <a:solidFill>
                            <a:schemeClr val="tx1"/>
                          </a:solidFill>
                          <a:effectLst/>
                        </a:rPr>
                        <a:t>Mahalanobis Distance</a:t>
                      </a:r>
                      <a:endParaRPr lang="en-US" sz="1100" cap="none" spc="0">
                        <a:solidFill>
                          <a:schemeClr val="tx1"/>
                        </a:solidFill>
                        <a:effectLst/>
                      </a:endParaRPr>
                    </a:p>
                  </a:txBody>
                  <a:tcPr marL="114161" marR="114161" marT="114161" marB="114161"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fontAlgn="base"/>
                      <a:r>
                        <a:rPr lang="en-US" sz="1100" cap="none" spc="0">
                          <a:solidFill>
                            <a:schemeClr val="tx1"/>
                          </a:solidFill>
                          <a:effectLst/>
                        </a:rPr>
                        <a:t>Considers the covariance among variables to measure the distance between points, effectively identifying outliers when data has correlations.</a:t>
                      </a:r>
                    </a:p>
                  </a:txBody>
                  <a:tcPr marL="114161" marR="114161" marT="114161" marB="114161"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fontAlgn="base"/>
                      <a:r>
                        <a:rPr lang="en-US" sz="1100" cap="none" spc="0">
                          <a:solidFill>
                            <a:schemeClr val="tx1"/>
                          </a:solidFill>
                          <a:effectLst/>
                        </a:rPr>
                        <a:t>Statistical analyses and multivariate anomaly detection, like security.</a:t>
                      </a:r>
                    </a:p>
                  </a:txBody>
                  <a:tcPr marL="114161" marR="114161" marT="114161" marB="114161"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2900641812"/>
                  </a:ext>
                </a:extLst>
              </a:tr>
              <a:tr h="753464">
                <a:tc>
                  <a:txBody>
                    <a:bodyPr/>
                    <a:lstStyle/>
                    <a:p>
                      <a:pPr fontAlgn="base"/>
                      <a:r>
                        <a:rPr lang="en-US" sz="1100" b="1" cap="none" spc="0">
                          <a:solidFill>
                            <a:schemeClr val="tx1"/>
                          </a:solidFill>
                          <a:effectLst/>
                        </a:rPr>
                        <a:t>Minkowski Distance</a:t>
                      </a:r>
                      <a:endParaRPr lang="en-US" sz="1100" cap="none" spc="0">
                        <a:solidFill>
                          <a:schemeClr val="tx1"/>
                        </a:solidFill>
                        <a:effectLst/>
                      </a:endParaRPr>
                    </a:p>
                  </a:txBody>
                  <a:tcPr marL="114161" marR="114161" marT="114161" marB="114161" anchor="ctr">
                    <a:lnL w="12700" cmpd="sng">
                      <a:noFill/>
                      <a:prstDash val="solid"/>
                    </a:lnL>
                    <a:lnR w="12700" cmpd="sng">
                      <a:noFill/>
                      <a:prstDash val="solid"/>
                    </a:lnR>
                    <a:lnT w="12700" cmpd="sng">
                      <a:noFill/>
                      <a:prstDash val="solid"/>
                    </a:lnT>
                    <a:lnB w="12700" cmpd="sng">
                      <a:noFill/>
                      <a:prstDash val="solid"/>
                    </a:lnB>
                    <a:noFill/>
                  </a:tcPr>
                </a:tc>
                <a:tc>
                  <a:txBody>
                    <a:bodyPr/>
                    <a:lstStyle/>
                    <a:p>
                      <a:pPr fontAlgn="base"/>
                      <a:r>
                        <a:rPr lang="en-US" sz="1100" cap="none" spc="0">
                          <a:solidFill>
                            <a:schemeClr val="tx1"/>
                          </a:solidFill>
                          <a:effectLst/>
                        </a:rPr>
                        <a:t>A flexible metric that generalizes Euclidean and Manhattan distances through a parameter. It allows adjustable measurement of distances in different normative spaces.</a:t>
                      </a:r>
                    </a:p>
                  </a:txBody>
                  <a:tcPr marL="114161" marR="114161" marT="114161" marB="114161" anchor="ctr">
                    <a:lnL w="12700" cmpd="sng">
                      <a:noFill/>
                      <a:prstDash val="solid"/>
                    </a:lnL>
                    <a:lnR w="12700" cmpd="sng">
                      <a:noFill/>
                      <a:prstDash val="solid"/>
                    </a:lnR>
                    <a:lnT w="12700" cmpd="sng">
                      <a:noFill/>
                      <a:prstDash val="solid"/>
                    </a:lnT>
                    <a:lnB w="12700" cmpd="sng">
                      <a:noFill/>
                      <a:prstDash val="solid"/>
                    </a:lnB>
                    <a:noFill/>
                  </a:tcPr>
                </a:tc>
                <a:tc>
                  <a:txBody>
                    <a:bodyPr/>
                    <a:lstStyle/>
                    <a:p>
                      <a:pPr fontAlgn="base"/>
                      <a:r>
                        <a:rPr lang="en-US" sz="1100" cap="none" spc="0" dirty="0">
                          <a:solidFill>
                            <a:schemeClr val="tx1"/>
                          </a:solidFill>
                          <a:effectLst/>
                        </a:rPr>
                        <a:t>Various applications including physics and time-series analysis.</a:t>
                      </a:r>
                    </a:p>
                  </a:txBody>
                  <a:tcPr marL="114161" marR="114161" marT="114161" marB="114161"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3134459999"/>
                  </a:ext>
                </a:extLst>
              </a:tr>
            </a:tbl>
          </a:graphicData>
        </a:graphic>
      </p:graphicFrame>
      <p:sp>
        <p:nvSpPr>
          <p:cNvPr id="2" name="Title 1">
            <a:extLst>
              <a:ext uri="{FF2B5EF4-FFF2-40B4-BE49-F238E27FC236}">
                <a16:creationId xmlns:a16="http://schemas.microsoft.com/office/drawing/2014/main" id="{01633F78-6351-11E5-5C11-85E465B4B532}"/>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Similarity</a:t>
            </a:r>
          </a:p>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Algorithms</a:t>
            </a:r>
          </a:p>
        </p:txBody>
      </p:sp>
    </p:spTree>
    <p:extLst>
      <p:ext uri="{BB962C8B-B14F-4D97-AF65-F5344CB8AC3E}">
        <p14:creationId xmlns:p14="http://schemas.microsoft.com/office/powerpoint/2010/main" val="38438883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5CD093A6-9B53-433C-1ABA-A00B4F99B5A6}"/>
              </a:ext>
            </a:extLst>
          </p:cNvPr>
          <p:cNvGraphicFramePr>
            <a:graphicFrameLocks noGrp="1"/>
          </p:cNvGraphicFramePr>
          <p:nvPr>
            <p:extLst>
              <p:ext uri="{D42A27DB-BD31-4B8C-83A1-F6EECF244321}">
                <p14:modId xmlns:p14="http://schemas.microsoft.com/office/powerpoint/2010/main" val="2884974503"/>
              </p:ext>
            </p:extLst>
          </p:nvPr>
        </p:nvGraphicFramePr>
        <p:xfrm>
          <a:off x="533063" y="293612"/>
          <a:ext cx="8087476" cy="6437855"/>
        </p:xfrm>
        <a:graphic>
          <a:graphicData uri="http://schemas.openxmlformats.org/drawingml/2006/table">
            <a:tbl>
              <a:tblPr firstRow="1" bandRow="1">
                <a:tableStyleId>{793D81CF-94F2-401A-BA57-92F5A7B2D0C5}</a:tableStyleId>
              </a:tblPr>
              <a:tblGrid>
                <a:gridCol w="3001557">
                  <a:extLst>
                    <a:ext uri="{9D8B030D-6E8A-4147-A177-3AD203B41FA5}">
                      <a16:colId xmlns:a16="http://schemas.microsoft.com/office/drawing/2014/main" val="4114432036"/>
                    </a:ext>
                  </a:extLst>
                </a:gridCol>
                <a:gridCol w="5085919">
                  <a:extLst>
                    <a:ext uri="{9D8B030D-6E8A-4147-A177-3AD203B41FA5}">
                      <a16:colId xmlns:a16="http://schemas.microsoft.com/office/drawing/2014/main" val="665267595"/>
                    </a:ext>
                  </a:extLst>
                </a:gridCol>
              </a:tblGrid>
              <a:tr h="141869">
                <a:tc>
                  <a:txBody>
                    <a:bodyPr/>
                    <a:lstStyle/>
                    <a:p>
                      <a:pPr fontAlgn="b"/>
                      <a:r>
                        <a:rPr lang="en-US" sz="1400" b="1">
                          <a:effectLst/>
                        </a:rPr>
                        <a:t>Tool</a:t>
                      </a:r>
                    </a:p>
                  </a:txBody>
                  <a:tcPr marL="16713" marR="16713" marT="8356" marB="8356" anchor="b"/>
                </a:tc>
                <a:tc>
                  <a:txBody>
                    <a:bodyPr/>
                    <a:lstStyle/>
                    <a:p>
                      <a:pPr fontAlgn="b"/>
                      <a:r>
                        <a:rPr lang="en-US" sz="1400" b="1">
                          <a:effectLst/>
                        </a:rPr>
                        <a:t>Description</a:t>
                      </a:r>
                    </a:p>
                  </a:txBody>
                  <a:tcPr marL="16713" marR="16713" marT="8356" marB="8356" anchor="b"/>
                </a:tc>
                <a:extLst>
                  <a:ext uri="{0D108BD9-81ED-4DB2-BD59-A6C34878D82A}">
                    <a16:rowId xmlns:a16="http://schemas.microsoft.com/office/drawing/2014/main" val="1941824747"/>
                  </a:ext>
                </a:extLst>
              </a:tr>
              <a:tr h="688078">
                <a:tc>
                  <a:txBody>
                    <a:bodyPr/>
                    <a:lstStyle/>
                    <a:p>
                      <a:pPr fontAlgn="base"/>
                      <a:r>
                        <a:rPr lang="en-US" sz="1400" b="1">
                          <a:effectLst/>
                        </a:rPr>
                        <a:t>Elasticsearch</a:t>
                      </a:r>
                      <a:endParaRPr lang="en-US" sz="1400">
                        <a:effectLst/>
                      </a:endParaRPr>
                    </a:p>
                  </a:txBody>
                  <a:tcPr marL="16713" marR="16713" marT="8356" marB="8356" anchor="ctr"/>
                </a:tc>
                <a:tc>
                  <a:txBody>
                    <a:bodyPr/>
                    <a:lstStyle/>
                    <a:p>
                      <a:pPr fontAlgn="base"/>
                      <a:r>
                        <a:rPr lang="en-US" sz="1400">
                          <a:effectLst/>
                        </a:rPr>
                        <a:t>While primarily a search engine, Elasticsearch has incorporated vector search capabilities, allowing users to perform similarity searches using vectors with its dense vector data type and cosine similarity functions.</a:t>
                      </a:r>
                    </a:p>
                  </a:txBody>
                  <a:tcPr marL="16713" marR="16713" marT="8356" marB="8356" anchor="ctr"/>
                </a:tc>
                <a:extLst>
                  <a:ext uri="{0D108BD9-81ED-4DB2-BD59-A6C34878D82A}">
                    <a16:rowId xmlns:a16="http://schemas.microsoft.com/office/drawing/2014/main" val="990523825"/>
                  </a:ext>
                </a:extLst>
              </a:tr>
              <a:tr h="688078">
                <a:tc>
                  <a:txBody>
                    <a:bodyPr/>
                    <a:lstStyle/>
                    <a:p>
                      <a:pPr fontAlgn="base"/>
                      <a:r>
                        <a:rPr lang="en-US" sz="1400" b="1">
                          <a:effectLst/>
                        </a:rPr>
                        <a:t>Faiss (Facebook AI Similarity Search)</a:t>
                      </a:r>
                      <a:endParaRPr lang="en-US" sz="1400">
                        <a:effectLst/>
                      </a:endParaRPr>
                    </a:p>
                  </a:txBody>
                  <a:tcPr marL="16713" marR="16713" marT="8356" marB="8356" anchor="ctr"/>
                </a:tc>
                <a:tc>
                  <a:txBody>
                    <a:bodyPr/>
                    <a:lstStyle/>
                    <a:p>
                      <a:pPr fontAlgn="base"/>
                      <a:r>
                        <a:rPr lang="en-US" sz="1400">
                          <a:effectLst/>
                        </a:rPr>
                        <a:t>Developed by Facebook AI Research, Faiss is a library for efficient similarity search and clustering of dense vectors. It is particularly well-known for its speed and efficiency in handling large vector datasets.</a:t>
                      </a:r>
                    </a:p>
                  </a:txBody>
                  <a:tcPr marL="16713" marR="16713" marT="8356" marB="8356" anchor="ctr"/>
                </a:tc>
                <a:extLst>
                  <a:ext uri="{0D108BD9-81ED-4DB2-BD59-A6C34878D82A}">
                    <a16:rowId xmlns:a16="http://schemas.microsoft.com/office/drawing/2014/main" val="284910773"/>
                  </a:ext>
                </a:extLst>
              </a:tr>
              <a:tr h="688078">
                <a:tc>
                  <a:txBody>
                    <a:bodyPr/>
                    <a:lstStyle/>
                    <a:p>
                      <a:pPr fontAlgn="base"/>
                      <a:r>
                        <a:rPr lang="en-US" sz="1400" b="1">
                          <a:effectLst/>
                        </a:rPr>
                        <a:t>Milvus</a:t>
                      </a:r>
                      <a:endParaRPr lang="en-US" sz="1400">
                        <a:effectLst/>
                      </a:endParaRPr>
                    </a:p>
                  </a:txBody>
                  <a:tcPr marL="16713" marR="16713" marT="8356" marB="8356" anchor="ctr"/>
                </a:tc>
                <a:tc>
                  <a:txBody>
                    <a:bodyPr/>
                    <a:lstStyle/>
                    <a:p>
                      <a:pPr fontAlgn="base"/>
                      <a:r>
                        <a:rPr lang="en-US" sz="1400">
                          <a:effectLst/>
                        </a:rPr>
                        <a:t>An open-source vector database designed to handle large-scale vector similarity searches. Milvus supports multiple distance metrics and can be integrated with popular machine learning frameworks.</a:t>
                      </a:r>
                    </a:p>
                  </a:txBody>
                  <a:tcPr marL="16713" marR="16713" marT="8356" marB="8356" anchor="ctr"/>
                </a:tc>
                <a:extLst>
                  <a:ext uri="{0D108BD9-81ED-4DB2-BD59-A6C34878D82A}">
                    <a16:rowId xmlns:a16="http://schemas.microsoft.com/office/drawing/2014/main" val="1694311318"/>
                  </a:ext>
                </a:extLst>
              </a:tr>
              <a:tr h="688078">
                <a:tc>
                  <a:txBody>
                    <a:bodyPr/>
                    <a:lstStyle/>
                    <a:p>
                      <a:pPr fontAlgn="base"/>
                      <a:r>
                        <a:rPr lang="en-US" sz="1400" b="1" err="1">
                          <a:effectLst/>
                        </a:rPr>
                        <a:t>Weaviate</a:t>
                      </a:r>
                      <a:endParaRPr lang="en-US" sz="1400">
                        <a:effectLst/>
                      </a:endParaRPr>
                    </a:p>
                  </a:txBody>
                  <a:tcPr marL="16713" marR="16713" marT="8356" marB="8356" anchor="ctr"/>
                </a:tc>
                <a:tc>
                  <a:txBody>
                    <a:bodyPr/>
                    <a:lstStyle/>
                    <a:p>
                      <a:pPr fontAlgn="base"/>
                      <a:r>
                        <a:rPr lang="en-US" sz="1400" dirty="0">
                          <a:effectLst/>
                        </a:rPr>
                        <a:t>An open-source vector database that supports </a:t>
                      </a:r>
                      <a:r>
                        <a:rPr lang="en-US" sz="1400" dirty="0" err="1">
                          <a:effectLst/>
                        </a:rPr>
                        <a:t>GraphQL</a:t>
                      </a:r>
                      <a:r>
                        <a:rPr lang="en-US" sz="1400" dirty="0">
                          <a:effectLst/>
                        </a:rPr>
                        <a:t> and RESTful APIs. </a:t>
                      </a:r>
                      <a:r>
                        <a:rPr lang="en-US" sz="1400" dirty="0" err="1">
                          <a:effectLst/>
                        </a:rPr>
                        <a:t>Weaviate</a:t>
                      </a:r>
                      <a:r>
                        <a:rPr lang="en-US" sz="1400" dirty="0">
                          <a:effectLst/>
                        </a:rPr>
                        <a:t> uses machine learning models to index data and supports various vectorization techniques and similarity metrics.</a:t>
                      </a:r>
                    </a:p>
                  </a:txBody>
                  <a:tcPr marL="16713" marR="16713" marT="8356" marB="8356" anchor="ctr"/>
                </a:tc>
                <a:extLst>
                  <a:ext uri="{0D108BD9-81ED-4DB2-BD59-A6C34878D82A}">
                    <a16:rowId xmlns:a16="http://schemas.microsoft.com/office/drawing/2014/main" val="1913801731"/>
                  </a:ext>
                </a:extLst>
              </a:tr>
              <a:tr h="688078">
                <a:tc>
                  <a:txBody>
                    <a:bodyPr/>
                    <a:lstStyle/>
                    <a:p>
                      <a:pPr fontAlgn="base"/>
                      <a:r>
                        <a:rPr lang="en-US" sz="1400" b="1">
                          <a:effectLst/>
                        </a:rPr>
                        <a:t>Pinecone</a:t>
                      </a:r>
                      <a:endParaRPr lang="en-US" sz="1400">
                        <a:effectLst/>
                      </a:endParaRPr>
                    </a:p>
                  </a:txBody>
                  <a:tcPr marL="16713" marR="16713" marT="8356" marB="8356" anchor="ctr"/>
                </a:tc>
                <a:tc>
                  <a:txBody>
                    <a:bodyPr/>
                    <a:lstStyle/>
                    <a:p>
                      <a:pPr fontAlgn="base"/>
                      <a:r>
                        <a:rPr lang="en-US" sz="1400" dirty="0">
                          <a:effectLst/>
                        </a:rPr>
                        <a:t>A managed vector database service that is designed to scale and handle large volumes of vector similarity searches efficiently. Pinecone supports various metrics for similarity search and offers easy integration with existing data pipelines.</a:t>
                      </a:r>
                    </a:p>
                  </a:txBody>
                  <a:tcPr marL="16713" marR="16713" marT="8356" marB="8356" anchor="ctr"/>
                </a:tc>
                <a:extLst>
                  <a:ext uri="{0D108BD9-81ED-4DB2-BD59-A6C34878D82A}">
                    <a16:rowId xmlns:a16="http://schemas.microsoft.com/office/drawing/2014/main" val="1315950665"/>
                  </a:ext>
                </a:extLst>
              </a:tr>
              <a:tr h="688078">
                <a:tc>
                  <a:txBody>
                    <a:bodyPr/>
                    <a:lstStyle/>
                    <a:p>
                      <a:pPr fontAlgn="base"/>
                      <a:r>
                        <a:rPr lang="en-US" sz="1400" b="1">
                          <a:effectLst/>
                        </a:rPr>
                        <a:t>Annoy (Approximate Nearest Neighbors Oh Yeah)</a:t>
                      </a:r>
                      <a:endParaRPr lang="en-US" sz="1400">
                        <a:effectLst/>
                      </a:endParaRPr>
                    </a:p>
                  </a:txBody>
                  <a:tcPr marL="16713" marR="16713" marT="8356" marB="8356" anchor="ctr"/>
                </a:tc>
                <a:tc>
                  <a:txBody>
                    <a:bodyPr/>
                    <a:lstStyle/>
                    <a:p>
                      <a:pPr fontAlgn="base"/>
                      <a:r>
                        <a:rPr lang="en-US" sz="1400">
                          <a:effectLst/>
                        </a:rPr>
                        <a:t>Developed by Spotify, Annoy is a C++ library with Python bindings for approximate nearest neighbor searches. It allows users to create data structures that can be used for querying similar items in large datasets.</a:t>
                      </a:r>
                    </a:p>
                  </a:txBody>
                  <a:tcPr marL="16713" marR="16713" marT="8356" marB="8356" anchor="ctr"/>
                </a:tc>
                <a:extLst>
                  <a:ext uri="{0D108BD9-81ED-4DB2-BD59-A6C34878D82A}">
                    <a16:rowId xmlns:a16="http://schemas.microsoft.com/office/drawing/2014/main" val="882498186"/>
                  </a:ext>
                </a:extLst>
              </a:tr>
              <a:tr h="480867">
                <a:tc>
                  <a:txBody>
                    <a:bodyPr/>
                    <a:lstStyle/>
                    <a:p>
                      <a:pPr fontAlgn="base"/>
                      <a:r>
                        <a:rPr lang="en-US" sz="1400" b="1">
                          <a:effectLst/>
                        </a:rPr>
                        <a:t>PostgreSQL with PGVector</a:t>
                      </a:r>
                      <a:endParaRPr lang="en-US" sz="1400">
                        <a:effectLst/>
                      </a:endParaRPr>
                    </a:p>
                  </a:txBody>
                  <a:tcPr marL="16713" marR="16713" marT="8356" marB="8356" anchor="ctr"/>
                </a:tc>
                <a:tc>
                  <a:txBody>
                    <a:bodyPr/>
                    <a:lstStyle/>
                    <a:p>
                      <a:pPr fontAlgn="base"/>
                      <a:r>
                        <a:rPr lang="en-US" sz="1400">
                          <a:effectLst/>
                        </a:rPr>
                        <a:t>This is a widely used open-source relational database. The </a:t>
                      </a:r>
                      <a:r>
                        <a:rPr lang="en-US" sz="1400" err="1">
                          <a:effectLst/>
                        </a:rPr>
                        <a:t>PGVector</a:t>
                      </a:r>
                      <a:r>
                        <a:rPr lang="en-US" sz="1400">
                          <a:effectLst/>
                        </a:rPr>
                        <a:t> extension enables vector searches that support distance metrics.</a:t>
                      </a:r>
                    </a:p>
                  </a:txBody>
                  <a:tcPr marL="16713" marR="16713" marT="8356" marB="8356" anchor="ctr"/>
                </a:tc>
                <a:extLst>
                  <a:ext uri="{0D108BD9-81ED-4DB2-BD59-A6C34878D82A}">
                    <a16:rowId xmlns:a16="http://schemas.microsoft.com/office/drawing/2014/main" val="3838256795"/>
                  </a:ext>
                </a:extLst>
              </a:tr>
              <a:tr h="688078">
                <a:tc>
                  <a:txBody>
                    <a:bodyPr/>
                    <a:lstStyle/>
                    <a:p>
                      <a:pPr fontAlgn="base"/>
                      <a:r>
                        <a:rPr lang="en-US" sz="1400" b="1">
                          <a:effectLst/>
                        </a:rPr>
                        <a:t>SQL Server 2022</a:t>
                      </a:r>
                      <a:endParaRPr lang="en-US" sz="1400">
                        <a:effectLst/>
                      </a:endParaRPr>
                    </a:p>
                  </a:txBody>
                  <a:tcPr marL="16713" marR="16713" marT="8356" marB="8356" anchor="ctr"/>
                </a:tc>
                <a:tc>
                  <a:txBody>
                    <a:bodyPr/>
                    <a:lstStyle/>
                    <a:p>
                      <a:pPr fontAlgn="base"/>
                      <a:r>
                        <a:rPr lang="en-US" sz="1400" dirty="0">
                          <a:effectLst/>
                        </a:rPr>
                        <a:t>SQL Server incorporates vector search capabilities through Vector Indexes. This feature allows efficient storage and retrieval of high-dimensional vectors. It enables SQL Server to perform similarity searches in real-time.</a:t>
                      </a:r>
                    </a:p>
                  </a:txBody>
                  <a:tcPr marL="16713" marR="16713" marT="8356" marB="8356" anchor="ctr"/>
                </a:tc>
                <a:extLst>
                  <a:ext uri="{0D108BD9-81ED-4DB2-BD59-A6C34878D82A}">
                    <a16:rowId xmlns:a16="http://schemas.microsoft.com/office/drawing/2014/main" val="2618928947"/>
                  </a:ext>
                </a:extLst>
              </a:tr>
            </a:tbl>
          </a:graphicData>
        </a:graphic>
      </p:graphicFrame>
      <p:sp>
        <p:nvSpPr>
          <p:cNvPr id="3" name="Title 1">
            <a:extLst>
              <a:ext uri="{FF2B5EF4-FFF2-40B4-BE49-F238E27FC236}">
                <a16:creationId xmlns:a16="http://schemas.microsoft.com/office/drawing/2014/main" id="{86767478-1A4C-2A72-376C-3E3221CC60C0}"/>
              </a:ext>
            </a:extLst>
          </p:cNvPr>
          <p:cNvSpPr txBox="1">
            <a:spLocks/>
          </p:cNvSpPr>
          <p:nvPr/>
        </p:nvSpPr>
        <p:spPr>
          <a:xfrm>
            <a:off x="9051235"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000" b="1" dirty="0" err="1">
                <a:solidFill>
                  <a:schemeClr val="bg1"/>
                </a:solidFill>
                <a:effectLst>
                  <a:glow rad="431800">
                    <a:schemeClr val="tx1">
                      <a:alpha val="66000"/>
                    </a:schemeClr>
                  </a:glow>
                </a:effectLst>
                <a:latin typeface="Dune Rise" panose="02000503000000000000" pitchFamily="50" charset="0"/>
              </a:rPr>
              <a:t>VectOr</a:t>
            </a:r>
            <a:endParaRPr lang="en-US" sz="2000" b="1" dirty="0">
              <a:solidFill>
                <a:schemeClr val="bg1"/>
              </a:solidFill>
              <a:effectLst>
                <a:glow rad="431800">
                  <a:schemeClr val="tx1">
                    <a:alpha val="66000"/>
                  </a:schemeClr>
                </a:glow>
              </a:effectLst>
              <a:latin typeface="Dune Rise" panose="02000503000000000000" pitchFamily="50" charset="0"/>
            </a:endParaRPr>
          </a:p>
          <a:p>
            <a:pPr>
              <a:lnSpc>
                <a:spcPct val="150000"/>
              </a:lnSpc>
            </a:pPr>
            <a:r>
              <a:rPr lang="en-US" sz="2000" b="1" dirty="0">
                <a:solidFill>
                  <a:schemeClr val="bg1"/>
                </a:solidFill>
                <a:effectLst>
                  <a:glow rad="431800">
                    <a:schemeClr val="tx1">
                      <a:alpha val="66000"/>
                    </a:schemeClr>
                  </a:glow>
                </a:effectLst>
                <a:latin typeface="Dune Rise" panose="02000503000000000000" pitchFamily="50" charset="0"/>
              </a:rPr>
              <a:t> Searches</a:t>
            </a:r>
          </a:p>
        </p:txBody>
      </p:sp>
    </p:spTree>
    <p:extLst>
      <p:ext uri="{BB962C8B-B14F-4D97-AF65-F5344CB8AC3E}">
        <p14:creationId xmlns:p14="http://schemas.microsoft.com/office/powerpoint/2010/main" val="691373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400" b="1" dirty="0" err="1">
                <a:solidFill>
                  <a:schemeClr val="bg1"/>
                </a:solidFill>
                <a:effectLst>
                  <a:glow rad="431800">
                    <a:schemeClr val="tx1">
                      <a:alpha val="66000"/>
                    </a:schemeClr>
                  </a:glow>
                </a:effectLst>
                <a:latin typeface="Dune Rise" panose="02000503000000000000" pitchFamily="50" charset="0"/>
              </a:rPr>
              <a:t>VectOr</a:t>
            </a:r>
            <a:r>
              <a:rPr lang="en-US" sz="2400" b="1" dirty="0">
                <a:solidFill>
                  <a:schemeClr val="bg1"/>
                </a:solidFill>
                <a:effectLst>
                  <a:glow rad="431800">
                    <a:schemeClr val="tx1">
                      <a:alpha val="66000"/>
                    </a:schemeClr>
                  </a:glow>
                </a:effectLst>
                <a:latin typeface="Dune Rise" panose="02000503000000000000" pitchFamily="50" charset="0"/>
              </a:rPr>
              <a:t> </a:t>
            </a:r>
          </a:p>
          <a:p>
            <a:pPr>
              <a:lnSpc>
                <a:spcPct val="150000"/>
              </a:lnSpc>
            </a:pPr>
            <a:r>
              <a:rPr lang="en-US" sz="2400" b="1" dirty="0">
                <a:solidFill>
                  <a:schemeClr val="bg1"/>
                </a:solidFill>
                <a:effectLst>
                  <a:glow rad="431800">
                    <a:schemeClr val="tx1">
                      <a:alpha val="66000"/>
                    </a:schemeClr>
                  </a:glow>
                </a:effectLst>
                <a:latin typeface="Dune Rise" panose="02000503000000000000" pitchFamily="50" charset="0"/>
              </a:rPr>
              <a:t>Databases</a:t>
            </a:r>
          </a:p>
        </p:txBody>
      </p:sp>
      <p:pic>
        <p:nvPicPr>
          <p:cNvPr id="1026" name="Picture 2" descr="Vector Databases: A Beginner's Guide! | by Pavan Belagatti | Data And  Beyond | Medium">
            <a:extLst>
              <a:ext uri="{FF2B5EF4-FFF2-40B4-BE49-F238E27FC236}">
                <a16:creationId xmlns:a16="http://schemas.microsoft.com/office/drawing/2014/main" id="{E880157E-1886-4E59-397E-81877A5235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0285" y="1248229"/>
            <a:ext cx="8229599"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483717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400" b="1" dirty="0">
                <a:solidFill>
                  <a:schemeClr val="bg1"/>
                </a:solidFill>
                <a:effectLst>
                  <a:glow rad="431800">
                    <a:schemeClr val="tx1">
                      <a:alpha val="66000"/>
                    </a:schemeClr>
                  </a:glow>
                </a:effectLst>
                <a:latin typeface="Dune Rise" panose="02000503000000000000" pitchFamily="50" charset="0"/>
              </a:rPr>
              <a:t>Vector</a:t>
            </a:r>
          </a:p>
          <a:p>
            <a:pPr>
              <a:lnSpc>
                <a:spcPct val="150000"/>
              </a:lnSpc>
            </a:pPr>
            <a:r>
              <a:rPr lang="en-US" sz="2400" b="1" dirty="0">
                <a:solidFill>
                  <a:schemeClr val="bg1"/>
                </a:solidFill>
                <a:effectLst>
                  <a:glow rad="431800">
                    <a:schemeClr val="tx1">
                      <a:alpha val="66000"/>
                    </a:schemeClr>
                  </a:glow>
                </a:effectLst>
                <a:latin typeface="Dune Rise" panose="02000503000000000000" pitchFamily="50" charset="0"/>
              </a:rPr>
              <a:t>Databases</a:t>
            </a:r>
          </a:p>
        </p:txBody>
      </p:sp>
      <p:cxnSp>
        <p:nvCxnSpPr>
          <p:cNvPr id="18" name="Straight Arrow Connector 17">
            <a:extLst>
              <a:ext uri="{FF2B5EF4-FFF2-40B4-BE49-F238E27FC236}">
                <a16:creationId xmlns:a16="http://schemas.microsoft.com/office/drawing/2014/main" id="{0A1EC30F-D5D3-4922-6CCC-099D4DE610EE}"/>
              </a:ext>
            </a:extLst>
          </p:cNvPr>
          <p:cNvCxnSpPr>
            <a:cxnSpLocks/>
          </p:cNvCxnSpPr>
          <p:nvPr/>
        </p:nvCxnSpPr>
        <p:spPr>
          <a:xfrm flipV="1">
            <a:off x="2928347" y="726391"/>
            <a:ext cx="0" cy="2766842"/>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19" name="Straight Arrow Connector 18">
            <a:extLst>
              <a:ext uri="{FF2B5EF4-FFF2-40B4-BE49-F238E27FC236}">
                <a16:creationId xmlns:a16="http://schemas.microsoft.com/office/drawing/2014/main" id="{DD8A15EA-84BE-3682-26D8-B3B8E46304F1}"/>
              </a:ext>
            </a:extLst>
          </p:cNvPr>
          <p:cNvCxnSpPr>
            <a:cxnSpLocks/>
          </p:cNvCxnSpPr>
          <p:nvPr/>
        </p:nvCxnSpPr>
        <p:spPr>
          <a:xfrm>
            <a:off x="2928347" y="3487523"/>
            <a:ext cx="4704937" cy="0"/>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20" name="Straight Arrow Connector 19">
            <a:extLst>
              <a:ext uri="{FF2B5EF4-FFF2-40B4-BE49-F238E27FC236}">
                <a16:creationId xmlns:a16="http://schemas.microsoft.com/office/drawing/2014/main" id="{B4EF23DA-92C7-4321-4371-0A0FE041090C}"/>
              </a:ext>
            </a:extLst>
          </p:cNvPr>
          <p:cNvCxnSpPr>
            <a:cxnSpLocks/>
          </p:cNvCxnSpPr>
          <p:nvPr/>
        </p:nvCxnSpPr>
        <p:spPr>
          <a:xfrm flipH="1">
            <a:off x="1289420" y="3487523"/>
            <a:ext cx="1638927" cy="1848253"/>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sp>
        <p:nvSpPr>
          <p:cNvPr id="21" name="Oval 20">
            <a:extLst>
              <a:ext uri="{FF2B5EF4-FFF2-40B4-BE49-F238E27FC236}">
                <a16:creationId xmlns:a16="http://schemas.microsoft.com/office/drawing/2014/main" id="{221A0A92-E1B2-F1FE-9979-24EE5EC87D66}"/>
              </a:ext>
            </a:extLst>
          </p:cNvPr>
          <p:cNvSpPr/>
          <p:nvPr/>
        </p:nvSpPr>
        <p:spPr>
          <a:xfrm>
            <a:off x="3111746" y="2502391"/>
            <a:ext cx="89644" cy="8964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23178F03-260D-F815-1883-E5BBD0297879}"/>
              </a:ext>
            </a:extLst>
          </p:cNvPr>
          <p:cNvSpPr txBox="1"/>
          <p:nvPr/>
        </p:nvSpPr>
        <p:spPr>
          <a:xfrm>
            <a:off x="2877485" y="2547213"/>
            <a:ext cx="558166" cy="369332"/>
          </a:xfrm>
          <a:prstGeom prst="rect">
            <a:avLst/>
          </a:prstGeom>
          <a:noFill/>
        </p:spPr>
        <p:txBody>
          <a:bodyPr wrap="square" rtlCol="0">
            <a:spAutoFit/>
          </a:bodyPr>
          <a:lstStyle/>
          <a:p>
            <a:pPr algn="ctr"/>
            <a:r>
              <a:rPr lang="en-US" dirty="0"/>
              <a:t>Dog</a:t>
            </a:r>
          </a:p>
        </p:txBody>
      </p:sp>
      <p:sp>
        <p:nvSpPr>
          <p:cNvPr id="23" name="Oval 22">
            <a:extLst>
              <a:ext uri="{FF2B5EF4-FFF2-40B4-BE49-F238E27FC236}">
                <a16:creationId xmlns:a16="http://schemas.microsoft.com/office/drawing/2014/main" id="{53D66D0D-08AB-EDD7-1297-94A57075BCE8}"/>
              </a:ext>
            </a:extLst>
          </p:cNvPr>
          <p:cNvSpPr/>
          <p:nvPr/>
        </p:nvSpPr>
        <p:spPr>
          <a:xfrm>
            <a:off x="2854667" y="2891965"/>
            <a:ext cx="89644" cy="8964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55493D44-5398-FB55-46B4-6667B4B2415C}"/>
              </a:ext>
            </a:extLst>
          </p:cNvPr>
          <p:cNvSpPr txBox="1"/>
          <p:nvPr/>
        </p:nvSpPr>
        <p:spPr>
          <a:xfrm>
            <a:off x="2652723" y="2936787"/>
            <a:ext cx="493533" cy="369332"/>
          </a:xfrm>
          <a:prstGeom prst="rect">
            <a:avLst/>
          </a:prstGeom>
          <a:noFill/>
        </p:spPr>
        <p:txBody>
          <a:bodyPr wrap="square" rtlCol="0">
            <a:spAutoFit/>
          </a:bodyPr>
          <a:lstStyle/>
          <a:p>
            <a:pPr algn="ctr"/>
            <a:r>
              <a:rPr lang="en-US" dirty="0"/>
              <a:t>Cat</a:t>
            </a:r>
          </a:p>
        </p:txBody>
      </p:sp>
      <p:sp>
        <p:nvSpPr>
          <p:cNvPr id="25" name="Oval 24">
            <a:extLst>
              <a:ext uri="{FF2B5EF4-FFF2-40B4-BE49-F238E27FC236}">
                <a16:creationId xmlns:a16="http://schemas.microsoft.com/office/drawing/2014/main" id="{DC462ED9-1A4B-B1BB-185B-CB324C2D259F}"/>
              </a:ext>
            </a:extLst>
          </p:cNvPr>
          <p:cNvSpPr/>
          <p:nvPr/>
        </p:nvSpPr>
        <p:spPr>
          <a:xfrm>
            <a:off x="3490837" y="2961062"/>
            <a:ext cx="89644" cy="8964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3FF99EFB-FF84-4E2E-E76A-FBAAA03AC6EB}"/>
              </a:ext>
            </a:extLst>
          </p:cNvPr>
          <p:cNvSpPr txBox="1"/>
          <p:nvPr/>
        </p:nvSpPr>
        <p:spPr>
          <a:xfrm>
            <a:off x="3079350" y="3005884"/>
            <a:ext cx="912622" cy="369332"/>
          </a:xfrm>
          <a:prstGeom prst="rect">
            <a:avLst/>
          </a:prstGeom>
          <a:noFill/>
        </p:spPr>
        <p:txBody>
          <a:bodyPr wrap="square" rtlCol="0">
            <a:spAutoFit/>
          </a:bodyPr>
          <a:lstStyle/>
          <a:p>
            <a:pPr algn="ctr"/>
            <a:r>
              <a:rPr lang="en-US" dirty="0"/>
              <a:t>Squirrel</a:t>
            </a:r>
          </a:p>
        </p:txBody>
      </p:sp>
      <p:sp>
        <p:nvSpPr>
          <p:cNvPr id="27" name="Oval 26">
            <a:extLst>
              <a:ext uri="{FF2B5EF4-FFF2-40B4-BE49-F238E27FC236}">
                <a16:creationId xmlns:a16="http://schemas.microsoft.com/office/drawing/2014/main" id="{86CF88B0-ABA0-DB16-6475-91B9A698F6EE}"/>
              </a:ext>
            </a:extLst>
          </p:cNvPr>
          <p:cNvSpPr/>
          <p:nvPr/>
        </p:nvSpPr>
        <p:spPr>
          <a:xfrm>
            <a:off x="6155625" y="1727962"/>
            <a:ext cx="89644" cy="8964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86BC0469-4A63-03E2-2D4F-F7442DD4AB64}"/>
              </a:ext>
            </a:extLst>
          </p:cNvPr>
          <p:cNvSpPr txBox="1"/>
          <p:nvPr/>
        </p:nvSpPr>
        <p:spPr>
          <a:xfrm>
            <a:off x="5757858" y="1772784"/>
            <a:ext cx="885179" cy="369332"/>
          </a:xfrm>
          <a:prstGeom prst="rect">
            <a:avLst/>
          </a:prstGeom>
          <a:noFill/>
        </p:spPr>
        <p:txBody>
          <a:bodyPr wrap="square" rtlCol="0">
            <a:spAutoFit/>
          </a:bodyPr>
          <a:lstStyle/>
          <a:p>
            <a:pPr algn="ctr"/>
            <a:r>
              <a:rPr lang="en-US" dirty="0"/>
              <a:t>Banana</a:t>
            </a:r>
          </a:p>
        </p:txBody>
      </p:sp>
      <p:sp>
        <p:nvSpPr>
          <p:cNvPr id="29" name="Oval 28">
            <a:extLst>
              <a:ext uri="{FF2B5EF4-FFF2-40B4-BE49-F238E27FC236}">
                <a16:creationId xmlns:a16="http://schemas.microsoft.com/office/drawing/2014/main" id="{0B3EC280-5301-C013-7E71-D580CB54DB1C}"/>
              </a:ext>
            </a:extLst>
          </p:cNvPr>
          <p:cNvSpPr/>
          <p:nvPr/>
        </p:nvSpPr>
        <p:spPr>
          <a:xfrm>
            <a:off x="5898546" y="2117536"/>
            <a:ext cx="89644" cy="8964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BBB3DEF0-B05B-023F-A1FD-DC5279EE7288}"/>
              </a:ext>
            </a:extLst>
          </p:cNvPr>
          <p:cNvSpPr txBox="1"/>
          <p:nvPr/>
        </p:nvSpPr>
        <p:spPr>
          <a:xfrm>
            <a:off x="5578525" y="2162358"/>
            <a:ext cx="729687" cy="369332"/>
          </a:xfrm>
          <a:prstGeom prst="rect">
            <a:avLst/>
          </a:prstGeom>
          <a:noFill/>
        </p:spPr>
        <p:txBody>
          <a:bodyPr wrap="square" rtlCol="0">
            <a:spAutoFit/>
          </a:bodyPr>
          <a:lstStyle/>
          <a:p>
            <a:pPr algn="ctr"/>
            <a:r>
              <a:rPr lang="en-US" dirty="0"/>
              <a:t>Apple</a:t>
            </a:r>
          </a:p>
        </p:txBody>
      </p:sp>
      <p:sp>
        <p:nvSpPr>
          <p:cNvPr id="31" name="Oval 30">
            <a:extLst>
              <a:ext uri="{FF2B5EF4-FFF2-40B4-BE49-F238E27FC236}">
                <a16:creationId xmlns:a16="http://schemas.microsoft.com/office/drawing/2014/main" id="{11B10461-BE33-ADCB-EA89-DE39C3AF5CC9}"/>
              </a:ext>
            </a:extLst>
          </p:cNvPr>
          <p:cNvSpPr/>
          <p:nvPr/>
        </p:nvSpPr>
        <p:spPr>
          <a:xfrm>
            <a:off x="6534716" y="2186633"/>
            <a:ext cx="89644" cy="8964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FAA83A23-2176-DACC-21E8-C5578DD8B2B8}"/>
              </a:ext>
            </a:extLst>
          </p:cNvPr>
          <p:cNvSpPr txBox="1"/>
          <p:nvPr/>
        </p:nvSpPr>
        <p:spPr>
          <a:xfrm>
            <a:off x="6145896" y="2231455"/>
            <a:ext cx="867290" cy="369332"/>
          </a:xfrm>
          <a:prstGeom prst="rect">
            <a:avLst/>
          </a:prstGeom>
          <a:noFill/>
        </p:spPr>
        <p:txBody>
          <a:bodyPr wrap="square" rtlCol="0">
            <a:spAutoFit/>
          </a:bodyPr>
          <a:lstStyle/>
          <a:p>
            <a:pPr algn="ctr"/>
            <a:r>
              <a:rPr lang="en-US" dirty="0"/>
              <a:t>Orange</a:t>
            </a:r>
          </a:p>
        </p:txBody>
      </p:sp>
      <p:sp>
        <p:nvSpPr>
          <p:cNvPr id="45" name="Oval 44">
            <a:extLst>
              <a:ext uri="{FF2B5EF4-FFF2-40B4-BE49-F238E27FC236}">
                <a16:creationId xmlns:a16="http://schemas.microsoft.com/office/drawing/2014/main" id="{976D0589-E974-E40E-6153-652C4A3A5E4F}"/>
              </a:ext>
            </a:extLst>
          </p:cNvPr>
          <p:cNvSpPr/>
          <p:nvPr/>
        </p:nvSpPr>
        <p:spPr>
          <a:xfrm>
            <a:off x="5937793" y="4194631"/>
            <a:ext cx="89644" cy="8964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DB90B681-D4F6-6DC6-0A3E-F1B79C2EE107}"/>
              </a:ext>
            </a:extLst>
          </p:cNvPr>
          <p:cNvSpPr txBox="1"/>
          <p:nvPr/>
        </p:nvSpPr>
        <p:spPr>
          <a:xfrm>
            <a:off x="5540026" y="4239453"/>
            <a:ext cx="885179" cy="369332"/>
          </a:xfrm>
          <a:prstGeom prst="rect">
            <a:avLst/>
          </a:prstGeom>
          <a:noFill/>
        </p:spPr>
        <p:txBody>
          <a:bodyPr wrap="square" rtlCol="0">
            <a:spAutoFit/>
          </a:bodyPr>
          <a:lstStyle/>
          <a:p>
            <a:pPr algn="ctr"/>
            <a:r>
              <a:rPr lang="en-US" dirty="0"/>
              <a:t>Turtle</a:t>
            </a:r>
          </a:p>
        </p:txBody>
      </p:sp>
      <p:sp>
        <p:nvSpPr>
          <p:cNvPr id="47" name="Oval 46">
            <a:extLst>
              <a:ext uri="{FF2B5EF4-FFF2-40B4-BE49-F238E27FC236}">
                <a16:creationId xmlns:a16="http://schemas.microsoft.com/office/drawing/2014/main" id="{A8CF8244-52E1-5FF1-7984-847B911EA8B0}"/>
              </a:ext>
            </a:extLst>
          </p:cNvPr>
          <p:cNvSpPr/>
          <p:nvPr/>
        </p:nvSpPr>
        <p:spPr>
          <a:xfrm>
            <a:off x="5680714" y="4584205"/>
            <a:ext cx="89644" cy="8964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16BF5252-192D-66F9-A896-AD6B80A0D411}"/>
              </a:ext>
            </a:extLst>
          </p:cNvPr>
          <p:cNvSpPr txBox="1"/>
          <p:nvPr/>
        </p:nvSpPr>
        <p:spPr>
          <a:xfrm>
            <a:off x="5360693" y="4629027"/>
            <a:ext cx="729687" cy="369332"/>
          </a:xfrm>
          <a:prstGeom prst="rect">
            <a:avLst/>
          </a:prstGeom>
          <a:noFill/>
        </p:spPr>
        <p:txBody>
          <a:bodyPr wrap="square" rtlCol="0">
            <a:spAutoFit/>
          </a:bodyPr>
          <a:lstStyle/>
          <a:p>
            <a:pPr algn="ctr"/>
            <a:r>
              <a:rPr lang="en-US" dirty="0"/>
              <a:t>Lizard</a:t>
            </a:r>
          </a:p>
        </p:txBody>
      </p:sp>
      <p:sp>
        <p:nvSpPr>
          <p:cNvPr id="49" name="Oval 48">
            <a:extLst>
              <a:ext uri="{FF2B5EF4-FFF2-40B4-BE49-F238E27FC236}">
                <a16:creationId xmlns:a16="http://schemas.microsoft.com/office/drawing/2014/main" id="{03AF5095-E813-114B-6A5B-517FCB350AB9}"/>
              </a:ext>
            </a:extLst>
          </p:cNvPr>
          <p:cNvSpPr/>
          <p:nvPr/>
        </p:nvSpPr>
        <p:spPr>
          <a:xfrm>
            <a:off x="6316884" y="4653302"/>
            <a:ext cx="89644" cy="8964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BE0D744D-05C8-E9E8-F2B7-BB82B2945148}"/>
              </a:ext>
            </a:extLst>
          </p:cNvPr>
          <p:cNvSpPr txBox="1"/>
          <p:nvPr/>
        </p:nvSpPr>
        <p:spPr>
          <a:xfrm>
            <a:off x="5938382" y="4666330"/>
            <a:ext cx="1102096" cy="369332"/>
          </a:xfrm>
          <a:prstGeom prst="rect">
            <a:avLst/>
          </a:prstGeom>
          <a:noFill/>
        </p:spPr>
        <p:txBody>
          <a:bodyPr wrap="square" rtlCol="0">
            <a:spAutoFit/>
          </a:bodyPr>
          <a:lstStyle/>
          <a:p>
            <a:pPr algn="ctr"/>
            <a:r>
              <a:rPr lang="en-US" dirty="0"/>
              <a:t>Crocodile</a:t>
            </a:r>
          </a:p>
        </p:txBody>
      </p:sp>
      <p:sp>
        <p:nvSpPr>
          <p:cNvPr id="51" name="Oval 50">
            <a:extLst>
              <a:ext uri="{FF2B5EF4-FFF2-40B4-BE49-F238E27FC236}">
                <a16:creationId xmlns:a16="http://schemas.microsoft.com/office/drawing/2014/main" id="{7D361E31-3373-FFAA-7A9F-5881A8833A94}"/>
              </a:ext>
            </a:extLst>
          </p:cNvPr>
          <p:cNvSpPr/>
          <p:nvPr/>
        </p:nvSpPr>
        <p:spPr>
          <a:xfrm>
            <a:off x="3019313" y="4416600"/>
            <a:ext cx="89644" cy="8964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E61939C9-9E8E-5692-CA61-C05B917CC613}"/>
              </a:ext>
            </a:extLst>
          </p:cNvPr>
          <p:cNvSpPr txBox="1"/>
          <p:nvPr/>
        </p:nvSpPr>
        <p:spPr>
          <a:xfrm>
            <a:off x="2621546" y="4461422"/>
            <a:ext cx="885179" cy="369332"/>
          </a:xfrm>
          <a:prstGeom prst="rect">
            <a:avLst/>
          </a:prstGeom>
          <a:noFill/>
        </p:spPr>
        <p:txBody>
          <a:bodyPr wrap="square" rtlCol="0">
            <a:spAutoFit/>
          </a:bodyPr>
          <a:lstStyle/>
          <a:p>
            <a:pPr algn="ctr"/>
            <a:r>
              <a:rPr lang="en-US" dirty="0"/>
              <a:t>Eagle</a:t>
            </a:r>
          </a:p>
        </p:txBody>
      </p:sp>
      <p:sp>
        <p:nvSpPr>
          <p:cNvPr id="53" name="Oval 52">
            <a:extLst>
              <a:ext uri="{FF2B5EF4-FFF2-40B4-BE49-F238E27FC236}">
                <a16:creationId xmlns:a16="http://schemas.microsoft.com/office/drawing/2014/main" id="{F54E99B7-3F5A-9944-D44C-C4A5DFEB2AD0}"/>
              </a:ext>
            </a:extLst>
          </p:cNvPr>
          <p:cNvSpPr/>
          <p:nvPr/>
        </p:nvSpPr>
        <p:spPr>
          <a:xfrm>
            <a:off x="2762234" y="4806174"/>
            <a:ext cx="89644" cy="8964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a:extLst>
              <a:ext uri="{FF2B5EF4-FFF2-40B4-BE49-F238E27FC236}">
                <a16:creationId xmlns:a16="http://schemas.microsoft.com/office/drawing/2014/main" id="{250BCFBF-DBC3-145B-1061-38C0EE7E325A}"/>
              </a:ext>
            </a:extLst>
          </p:cNvPr>
          <p:cNvSpPr txBox="1"/>
          <p:nvPr/>
        </p:nvSpPr>
        <p:spPr>
          <a:xfrm>
            <a:off x="2216777" y="4850996"/>
            <a:ext cx="955123" cy="369332"/>
          </a:xfrm>
          <a:prstGeom prst="rect">
            <a:avLst/>
          </a:prstGeom>
          <a:noFill/>
        </p:spPr>
        <p:txBody>
          <a:bodyPr wrap="square" rtlCol="0">
            <a:spAutoFit/>
          </a:bodyPr>
          <a:lstStyle/>
          <a:p>
            <a:pPr algn="ctr"/>
            <a:r>
              <a:rPr lang="en-US" dirty="0"/>
              <a:t>Chicken</a:t>
            </a:r>
          </a:p>
        </p:txBody>
      </p:sp>
      <p:sp>
        <p:nvSpPr>
          <p:cNvPr id="55" name="Oval 54">
            <a:extLst>
              <a:ext uri="{FF2B5EF4-FFF2-40B4-BE49-F238E27FC236}">
                <a16:creationId xmlns:a16="http://schemas.microsoft.com/office/drawing/2014/main" id="{77355EBE-84AB-A4CE-A4F9-67489A00CF30}"/>
              </a:ext>
            </a:extLst>
          </p:cNvPr>
          <p:cNvSpPr/>
          <p:nvPr/>
        </p:nvSpPr>
        <p:spPr>
          <a:xfrm>
            <a:off x="3398404" y="4875271"/>
            <a:ext cx="89644" cy="8964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4A48194C-0732-1F8F-845F-37DE4E0B9169}"/>
              </a:ext>
            </a:extLst>
          </p:cNvPr>
          <p:cNvSpPr txBox="1"/>
          <p:nvPr/>
        </p:nvSpPr>
        <p:spPr>
          <a:xfrm>
            <a:off x="3019902" y="4888299"/>
            <a:ext cx="1102096" cy="369332"/>
          </a:xfrm>
          <a:prstGeom prst="rect">
            <a:avLst/>
          </a:prstGeom>
          <a:noFill/>
        </p:spPr>
        <p:txBody>
          <a:bodyPr wrap="square" rtlCol="0">
            <a:spAutoFit/>
          </a:bodyPr>
          <a:lstStyle/>
          <a:p>
            <a:pPr algn="ctr"/>
            <a:r>
              <a:rPr lang="en-US" dirty="0"/>
              <a:t>Dove</a:t>
            </a:r>
          </a:p>
        </p:txBody>
      </p:sp>
      <p:sp>
        <p:nvSpPr>
          <p:cNvPr id="57" name="Oval 56">
            <a:extLst>
              <a:ext uri="{FF2B5EF4-FFF2-40B4-BE49-F238E27FC236}">
                <a16:creationId xmlns:a16="http://schemas.microsoft.com/office/drawing/2014/main" id="{AB8996A9-D07E-2F92-9777-4A67BD833EC0}"/>
              </a:ext>
            </a:extLst>
          </p:cNvPr>
          <p:cNvSpPr/>
          <p:nvPr/>
        </p:nvSpPr>
        <p:spPr>
          <a:xfrm>
            <a:off x="4373497" y="4383691"/>
            <a:ext cx="89644" cy="8964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a:extLst>
              <a:ext uri="{FF2B5EF4-FFF2-40B4-BE49-F238E27FC236}">
                <a16:creationId xmlns:a16="http://schemas.microsoft.com/office/drawing/2014/main" id="{ED6950F3-9FCD-4EBE-30ED-F125DADB9F4A}"/>
              </a:ext>
            </a:extLst>
          </p:cNvPr>
          <p:cNvSpPr txBox="1"/>
          <p:nvPr/>
        </p:nvSpPr>
        <p:spPr>
          <a:xfrm>
            <a:off x="3975730" y="4428513"/>
            <a:ext cx="885179" cy="369332"/>
          </a:xfrm>
          <a:prstGeom prst="rect">
            <a:avLst/>
          </a:prstGeom>
          <a:noFill/>
        </p:spPr>
        <p:txBody>
          <a:bodyPr wrap="square" rtlCol="0">
            <a:spAutoFit/>
          </a:bodyPr>
          <a:lstStyle/>
          <a:p>
            <a:pPr algn="ctr"/>
            <a:r>
              <a:rPr lang="en-US" dirty="0"/>
              <a:t>T-Rex</a:t>
            </a:r>
          </a:p>
        </p:txBody>
      </p:sp>
    </p:spTree>
    <p:extLst>
      <p:ext uri="{BB962C8B-B14F-4D97-AF65-F5344CB8AC3E}">
        <p14:creationId xmlns:p14="http://schemas.microsoft.com/office/powerpoint/2010/main" val="379119031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1600" b="1" dirty="0">
                <a:solidFill>
                  <a:schemeClr val="bg1"/>
                </a:solidFill>
                <a:effectLst>
                  <a:glow rad="431800">
                    <a:schemeClr val="tx1">
                      <a:alpha val="66000"/>
                    </a:schemeClr>
                  </a:glow>
                </a:effectLst>
                <a:latin typeface="Dune Rise" panose="02000503000000000000" pitchFamily="50" charset="0"/>
              </a:rPr>
              <a:t>What is</a:t>
            </a:r>
          </a:p>
          <a:p>
            <a:pPr>
              <a:lnSpc>
                <a:spcPct val="150000"/>
              </a:lnSpc>
            </a:pPr>
            <a:r>
              <a:rPr lang="en-US" sz="1600" b="1" dirty="0">
                <a:solidFill>
                  <a:schemeClr val="bg1"/>
                </a:solidFill>
                <a:effectLst>
                  <a:glow rad="431800">
                    <a:schemeClr val="tx1">
                      <a:alpha val="66000"/>
                    </a:schemeClr>
                  </a:glow>
                </a:effectLst>
                <a:latin typeface="Dune Rise" panose="02000503000000000000" pitchFamily="50" charset="0"/>
              </a:rPr>
              <a:t>Retrieval</a:t>
            </a:r>
          </a:p>
          <a:p>
            <a:pPr>
              <a:lnSpc>
                <a:spcPct val="150000"/>
              </a:lnSpc>
            </a:pPr>
            <a:r>
              <a:rPr lang="en-US" sz="1600" b="1" dirty="0">
                <a:solidFill>
                  <a:schemeClr val="bg1"/>
                </a:solidFill>
                <a:effectLst>
                  <a:glow rad="431800">
                    <a:schemeClr val="tx1">
                      <a:alpha val="66000"/>
                    </a:schemeClr>
                  </a:glow>
                </a:effectLst>
                <a:latin typeface="Dune Rise" panose="02000503000000000000" pitchFamily="50" charset="0"/>
              </a:rPr>
              <a:t>Augmented</a:t>
            </a:r>
          </a:p>
          <a:p>
            <a:pPr>
              <a:lnSpc>
                <a:spcPct val="150000"/>
              </a:lnSpc>
            </a:pPr>
            <a:r>
              <a:rPr lang="en-US" sz="1600" b="1" dirty="0">
                <a:solidFill>
                  <a:schemeClr val="bg1"/>
                </a:solidFill>
                <a:effectLst>
                  <a:glow rad="431800">
                    <a:schemeClr val="tx1">
                      <a:alpha val="66000"/>
                    </a:schemeClr>
                  </a:glow>
                </a:effectLst>
                <a:latin typeface="Dune Rise" panose="02000503000000000000" pitchFamily="50" charset="0"/>
              </a:rPr>
              <a:t>Generation (RAG)?</a:t>
            </a:r>
          </a:p>
        </p:txBody>
      </p:sp>
      <p:sp>
        <p:nvSpPr>
          <p:cNvPr id="2" name="TextBox 1">
            <a:extLst>
              <a:ext uri="{FF2B5EF4-FFF2-40B4-BE49-F238E27FC236}">
                <a16:creationId xmlns:a16="http://schemas.microsoft.com/office/drawing/2014/main" id="{690C9558-4784-701C-3C11-B8B8672E59CB}"/>
              </a:ext>
            </a:extLst>
          </p:cNvPr>
          <p:cNvSpPr txBox="1"/>
          <p:nvPr/>
        </p:nvSpPr>
        <p:spPr>
          <a:xfrm>
            <a:off x="273390" y="894308"/>
            <a:ext cx="7991836" cy="4893647"/>
          </a:xfrm>
          <a:prstGeom prst="rect">
            <a:avLst/>
          </a:prstGeom>
          <a:noFill/>
        </p:spPr>
        <p:txBody>
          <a:bodyPr wrap="square" rtlCol="0">
            <a:spAutoFit/>
          </a:bodyPr>
          <a:lstStyle/>
          <a:p>
            <a:pPr marL="1028700" lvl="1" indent="-571500">
              <a:buFont typeface="+mj-lt"/>
              <a:buAutoNum type="arabicPeriod"/>
            </a:pPr>
            <a:r>
              <a:rPr lang="en-US" sz="2400" b="1" dirty="0"/>
              <a:t>Query Formulation: </a:t>
            </a:r>
            <a:r>
              <a:rPr lang="en-US" sz="2400" dirty="0"/>
              <a:t>The process starts with the user input or query.</a:t>
            </a:r>
          </a:p>
          <a:p>
            <a:pPr marL="1028700" lvl="1" indent="-571500">
              <a:buFont typeface="+mj-lt"/>
              <a:buAutoNum type="arabicPeriod"/>
            </a:pPr>
            <a:r>
              <a:rPr lang="en-US" sz="2400" b="1" dirty="0"/>
              <a:t>Information Retrieval:</a:t>
            </a:r>
            <a:r>
              <a:rPr lang="en-US" sz="2400" dirty="0"/>
              <a:t> A retriever model searches a large dataset or knowledge base for relevant information.</a:t>
            </a:r>
          </a:p>
          <a:p>
            <a:pPr marL="1028700" lvl="1" indent="-571500">
              <a:buFont typeface="+mj-lt"/>
              <a:buAutoNum type="arabicPeriod"/>
            </a:pPr>
            <a:r>
              <a:rPr lang="en-US" sz="2400" b="1" dirty="0"/>
              <a:t>Content Selection:</a:t>
            </a:r>
            <a:r>
              <a:rPr lang="en-US" sz="2400" dirty="0"/>
              <a:t> The system filters and ranks the retrieved information to find the most relevant content.</a:t>
            </a:r>
          </a:p>
          <a:p>
            <a:pPr marL="1028700" lvl="1" indent="-571500">
              <a:buFont typeface="+mj-lt"/>
              <a:buAutoNum type="arabicPeriod"/>
            </a:pPr>
            <a:r>
              <a:rPr lang="en-US" sz="2400" b="1" dirty="0"/>
              <a:t>Response Generation:</a:t>
            </a:r>
            <a:r>
              <a:rPr lang="en-US" sz="2400" dirty="0"/>
              <a:t> A generator model creates a response using the selected content and the original query.</a:t>
            </a:r>
          </a:p>
          <a:p>
            <a:pPr marL="1028700" lvl="1" indent="-571500">
              <a:buFont typeface="+mj-lt"/>
              <a:buAutoNum type="arabicPeriod"/>
            </a:pPr>
            <a:r>
              <a:rPr lang="en-US" sz="2400" b="1" dirty="0"/>
              <a:t>Refinement and Output:</a:t>
            </a:r>
            <a:r>
              <a:rPr lang="en-US" sz="2400" dirty="0"/>
              <a:t> The generated response is refined for coherence and presented to the user.</a:t>
            </a:r>
          </a:p>
        </p:txBody>
      </p:sp>
    </p:spTree>
    <p:extLst>
      <p:ext uri="{BB962C8B-B14F-4D97-AF65-F5344CB8AC3E}">
        <p14:creationId xmlns:p14="http://schemas.microsoft.com/office/powerpoint/2010/main" val="28385383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4000" b="1" dirty="0">
                <a:solidFill>
                  <a:schemeClr val="bg1"/>
                </a:solidFill>
                <a:effectLst>
                  <a:glow rad="431800">
                    <a:schemeClr val="tx1">
                      <a:alpha val="66000"/>
                    </a:schemeClr>
                  </a:glow>
                </a:effectLst>
                <a:latin typeface="Dune Rise" panose="02000503000000000000" pitchFamily="50" charset="0"/>
              </a:rPr>
              <a:t>RAG</a:t>
            </a:r>
          </a:p>
          <a:p>
            <a:pPr>
              <a:lnSpc>
                <a:spcPct val="150000"/>
              </a:lnSpc>
            </a:pPr>
            <a:r>
              <a:rPr lang="en-US" sz="4000" b="1" dirty="0">
                <a:solidFill>
                  <a:schemeClr val="bg1"/>
                </a:solidFill>
                <a:effectLst>
                  <a:glow rad="431800">
                    <a:schemeClr val="tx1">
                      <a:alpha val="66000"/>
                    </a:schemeClr>
                  </a:glow>
                </a:effectLst>
                <a:latin typeface="Dune Rise" panose="02000503000000000000" pitchFamily="50" charset="0"/>
              </a:rPr>
              <a:t> Apps</a:t>
            </a:r>
          </a:p>
        </p:txBody>
      </p:sp>
      <p:sp>
        <p:nvSpPr>
          <p:cNvPr id="45" name="Arrow: Left-Up 44">
            <a:extLst>
              <a:ext uri="{FF2B5EF4-FFF2-40B4-BE49-F238E27FC236}">
                <a16:creationId xmlns:a16="http://schemas.microsoft.com/office/drawing/2014/main" id="{F59D3EF8-D8E9-65E9-185A-D680118FE3A4}"/>
              </a:ext>
            </a:extLst>
          </p:cNvPr>
          <p:cNvSpPr/>
          <p:nvPr/>
        </p:nvSpPr>
        <p:spPr>
          <a:xfrm>
            <a:off x="5387460" y="3126782"/>
            <a:ext cx="1332054" cy="1935548"/>
          </a:xfrm>
          <a:prstGeom prst="leftUpArrow">
            <a:avLst>
              <a:gd name="adj1" fmla="val 13052"/>
              <a:gd name="adj2" fmla="val 13846"/>
              <a:gd name="adj3" fmla="val 12662"/>
            </a:avLst>
          </a:prstGeom>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TextBox 45">
            <a:extLst>
              <a:ext uri="{FF2B5EF4-FFF2-40B4-BE49-F238E27FC236}">
                <a16:creationId xmlns:a16="http://schemas.microsoft.com/office/drawing/2014/main" id="{9F77A9E3-333B-BBBA-97AB-A8A1A1FE8F7C}"/>
              </a:ext>
            </a:extLst>
          </p:cNvPr>
          <p:cNvSpPr txBox="1"/>
          <p:nvPr/>
        </p:nvSpPr>
        <p:spPr>
          <a:xfrm>
            <a:off x="5423401" y="5621318"/>
            <a:ext cx="1510145" cy="261610"/>
          </a:xfrm>
          <a:prstGeom prst="rect">
            <a:avLst/>
          </a:prstGeom>
          <a:noFill/>
        </p:spPr>
        <p:txBody>
          <a:bodyPr wrap="square" rtlCol="0">
            <a:spAutoFit/>
          </a:bodyPr>
          <a:lstStyle/>
          <a:p>
            <a:pPr algn="ctr"/>
            <a:r>
              <a:rPr lang="en-US" sz="1100" dirty="0">
                <a:solidFill>
                  <a:schemeClr val="bg1"/>
                </a:solidFill>
              </a:rPr>
              <a:t>Generate</a:t>
            </a:r>
          </a:p>
        </p:txBody>
      </p:sp>
      <p:sp>
        <p:nvSpPr>
          <p:cNvPr id="2" name="Rectangle 1">
            <a:extLst>
              <a:ext uri="{FF2B5EF4-FFF2-40B4-BE49-F238E27FC236}">
                <a16:creationId xmlns:a16="http://schemas.microsoft.com/office/drawing/2014/main" id="{7FF8FAD6-2E12-5347-4510-8240433B6327}"/>
              </a:ext>
            </a:extLst>
          </p:cNvPr>
          <p:cNvSpPr/>
          <p:nvPr/>
        </p:nvSpPr>
        <p:spPr>
          <a:xfrm>
            <a:off x="3850454" y="4395242"/>
            <a:ext cx="1436038" cy="9194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Generative Model</a:t>
            </a:r>
          </a:p>
          <a:p>
            <a:pPr algn="ctr"/>
            <a:r>
              <a:rPr lang="en-US" sz="1400" dirty="0"/>
              <a:t>(Pretrained or Finetuned)</a:t>
            </a:r>
          </a:p>
        </p:txBody>
      </p:sp>
      <p:sp>
        <p:nvSpPr>
          <p:cNvPr id="47" name="Callout: Right Arrow 46">
            <a:extLst>
              <a:ext uri="{FF2B5EF4-FFF2-40B4-BE49-F238E27FC236}">
                <a16:creationId xmlns:a16="http://schemas.microsoft.com/office/drawing/2014/main" id="{6CBBACFE-1B55-307E-9C3C-5B8940D4B4AE}"/>
              </a:ext>
            </a:extLst>
          </p:cNvPr>
          <p:cNvSpPr/>
          <p:nvPr/>
        </p:nvSpPr>
        <p:spPr>
          <a:xfrm>
            <a:off x="351264" y="1287768"/>
            <a:ext cx="1809051" cy="2344301"/>
          </a:xfrm>
          <a:prstGeom prst="rightArrowCallout">
            <a:avLst>
              <a:gd name="adj1" fmla="val 6779"/>
              <a:gd name="adj2" fmla="val 10472"/>
              <a:gd name="adj3" fmla="val 13784"/>
              <a:gd name="adj4" fmla="val 78374"/>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8" name="Flowchart: Magnetic Disk 47">
            <a:extLst>
              <a:ext uri="{FF2B5EF4-FFF2-40B4-BE49-F238E27FC236}">
                <a16:creationId xmlns:a16="http://schemas.microsoft.com/office/drawing/2014/main" id="{B1F01F7E-7B82-3FF7-CBF0-1121E57B7D33}"/>
              </a:ext>
            </a:extLst>
          </p:cNvPr>
          <p:cNvSpPr/>
          <p:nvPr/>
        </p:nvSpPr>
        <p:spPr>
          <a:xfrm>
            <a:off x="516960" y="1533244"/>
            <a:ext cx="995560" cy="566643"/>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Sources</a:t>
            </a:r>
          </a:p>
        </p:txBody>
      </p:sp>
      <p:sp>
        <p:nvSpPr>
          <p:cNvPr id="49" name="Flowchart: Magnetic Disk 48">
            <a:extLst>
              <a:ext uri="{FF2B5EF4-FFF2-40B4-BE49-F238E27FC236}">
                <a16:creationId xmlns:a16="http://schemas.microsoft.com/office/drawing/2014/main" id="{253BC063-F0A0-4FE0-E74B-30161A723F6F}"/>
              </a:ext>
            </a:extLst>
          </p:cNvPr>
          <p:cNvSpPr/>
          <p:nvPr/>
        </p:nvSpPr>
        <p:spPr>
          <a:xfrm>
            <a:off x="516959" y="2207282"/>
            <a:ext cx="995560" cy="566643"/>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Sources</a:t>
            </a:r>
          </a:p>
        </p:txBody>
      </p:sp>
      <p:sp>
        <p:nvSpPr>
          <p:cNvPr id="50" name="Flowchart: Magnetic Disk 49">
            <a:extLst>
              <a:ext uri="{FF2B5EF4-FFF2-40B4-BE49-F238E27FC236}">
                <a16:creationId xmlns:a16="http://schemas.microsoft.com/office/drawing/2014/main" id="{06839426-F258-C6BD-91BF-031B6C26F15B}"/>
              </a:ext>
            </a:extLst>
          </p:cNvPr>
          <p:cNvSpPr/>
          <p:nvPr/>
        </p:nvSpPr>
        <p:spPr>
          <a:xfrm>
            <a:off x="516959" y="2881320"/>
            <a:ext cx="995560" cy="566643"/>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Sources</a:t>
            </a:r>
          </a:p>
        </p:txBody>
      </p:sp>
      <p:sp>
        <p:nvSpPr>
          <p:cNvPr id="51" name="Flowchart: Magnetic Disk 50">
            <a:extLst>
              <a:ext uri="{FF2B5EF4-FFF2-40B4-BE49-F238E27FC236}">
                <a16:creationId xmlns:a16="http://schemas.microsoft.com/office/drawing/2014/main" id="{2DC999E1-8F37-3495-C48A-CD5E5B22BB82}"/>
              </a:ext>
            </a:extLst>
          </p:cNvPr>
          <p:cNvSpPr/>
          <p:nvPr/>
        </p:nvSpPr>
        <p:spPr>
          <a:xfrm>
            <a:off x="3968630" y="1881886"/>
            <a:ext cx="1199687" cy="1199772"/>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Vectorized Data</a:t>
            </a:r>
          </a:p>
        </p:txBody>
      </p:sp>
      <p:sp>
        <p:nvSpPr>
          <p:cNvPr id="52" name="Rectangle 51">
            <a:extLst>
              <a:ext uri="{FF2B5EF4-FFF2-40B4-BE49-F238E27FC236}">
                <a16:creationId xmlns:a16="http://schemas.microsoft.com/office/drawing/2014/main" id="{05E9D2B6-EACC-37FF-A45F-BA66BC049405}"/>
              </a:ext>
            </a:extLst>
          </p:cNvPr>
          <p:cNvSpPr/>
          <p:nvPr/>
        </p:nvSpPr>
        <p:spPr>
          <a:xfrm>
            <a:off x="5903854" y="1881887"/>
            <a:ext cx="763020" cy="11997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API</a:t>
            </a:r>
          </a:p>
        </p:txBody>
      </p:sp>
      <p:sp>
        <p:nvSpPr>
          <p:cNvPr id="53" name="Rectangle 52">
            <a:extLst>
              <a:ext uri="{FF2B5EF4-FFF2-40B4-BE49-F238E27FC236}">
                <a16:creationId xmlns:a16="http://schemas.microsoft.com/office/drawing/2014/main" id="{8AFD48DD-6FE2-4779-59EC-841C4E85B936}"/>
              </a:ext>
            </a:extLst>
          </p:cNvPr>
          <p:cNvSpPr/>
          <p:nvPr/>
        </p:nvSpPr>
        <p:spPr>
          <a:xfrm>
            <a:off x="7447385" y="1881888"/>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54" name="Rectangle 53">
            <a:extLst>
              <a:ext uri="{FF2B5EF4-FFF2-40B4-BE49-F238E27FC236}">
                <a16:creationId xmlns:a16="http://schemas.microsoft.com/office/drawing/2014/main" id="{2C004EFF-6449-2578-EF06-D328C83D772F}"/>
              </a:ext>
            </a:extLst>
          </p:cNvPr>
          <p:cNvSpPr/>
          <p:nvPr/>
        </p:nvSpPr>
        <p:spPr>
          <a:xfrm>
            <a:off x="7599785" y="2034288"/>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55" name="Rectangle 54">
            <a:extLst>
              <a:ext uri="{FF2B5EF4-FFF2-40B4-BE49-F238E27FC236}">
                <a16:creationId xmlns:a16="http://schemas.microsoft.com/office/drawing/2014/main" id="{A160D07E-E4CD-A32E-0229-0C13B5112621}"/>
              </a:ext>
            </a:extLst>
          </p:cNvPr>
          <p:cNvSpPr/>
          <p:nvPr/>
        </p:nvSpPr>
        <p:spPr>
          <a:xfrm>
            <a:off x="7752185" y="2186688"/>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56" name="Arrow: Left-Right 55">
            <a:extLst>
              <a:ext uri="{FF2B5EF4-FFF2-40B4-BE49-F238E27FC236}">
                <a16:creationId xmlns:a16="http://schemas.microsoft.com/office/drawing/2014/main" id="{2CBA16C0-53F4-3802-B6C3-D4C8590867DF}"/>
              </a:ext>
            </a:extLst>
          </p:cNvPr>
          <p:cNvSpPr/>
          <p:nvPr/>
        </p:nvSpPr>
        <p:spPr>
          <a:xfrm>
            <a:off x="6731471" y="2270562"/>
            <a:ext cx="618800"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Arrow: Left-Right 56">
            <a:extLst>
              <a:ext uri="{FF2B5EF4-FFF2-40B4-BE49-F238E27FC236}">
                <a16:creationId xmlns:a16="http://schemas.microsoft.com/office/drawing/2014/main" id="{E6BCF928-8264-D3B7-FE7B-4C178300E22E}"/>
              </a:ext>
            </a:extLst>
          </p:cNvPr>
          <p:cNvSpPr/>
          <p:nvPr/>
        </p:nvSpPr>
        <p:spPr>
          <a:xfrm>
            <a:off x="5216874" y="2270562"/>
            <a:ext cx="618800"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97A45167-4A0E-E538-EA0F-C5D6FD4E9730}"/>
              </a:ext>
            </a:extLst>
          </p:cNvPr>
          <p:cNvSpPr/>
          <p:nvPr/>
        </p:nvSpPr>
        <p:spPr>
          <a:xfrm>
            <a:off x="3850454" y="3429000"/>
            <a:ext cx="1436038" cy="82160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LLM Model</a:t>
            </a:r>
          </a:p>
          <a:p>
            <a:pPr algn="ctr"/>
            <a:r>
              <a:rPr lang="en-US" sz="1400" dirty="0"/>
              <a:t>(Pretrained or Finetuned)</a:t>
            </a:r>
          </a:p>
        </p:txBody>
      </p:sp>
      <p:sp>
        <p:nvSpPr>
          <p:cNvPr id="59" name="Rectangle 58">
            <a:extLst>
              <a:ext uri="{FF2B5EF4-FFF2-40B4-BE49-F238E27FC236}">
                <a16:creationId xmlns:a16="http://schemas.microsoft.com/office/drawing/2014/main" id="{42509FA4-D896-9936-190D-8A6386F46EAB}"/>
              </a:ext>
            </a:extLst>
          </p:cNvPr>
          <p:cNvSpPr/>
          <p:nvPr/>
        </p:nvSpPr>
        <p:spPr>
          <a:xfrm>
            <a:off x="2271622" y="1937793"/>
            <a:ext cx="763020" cy="11997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Ingest</a:t>
            </a:r>
          </a:p>
        </p:txBody>
      </p:sp>
      <p:sp>
        <p:nvSpPr>
          <p:cNvPr id="60" name="Arrow: Left-Up 59">
            <a:extLst>
              <a:ext uri="{FF2B5EF4-FFF2-40B4-BE49-F238E27FC236}">
                <a16:creationId xmlns:a16="http://schemas.microsoft.com/office/drawing/2014/main" id="{F72BC487-6FAB-41F9-1A0E-D721F4A75CF6}"/>
              </a:ext>
            </a:extLst>
          </p:cNvPr>
          <p:cNvSpPr/>
          <p:nvPr/>
        </p:nvSpPr>
        <p:spPr>
          <a:xfrm>
            <a:off x="5330444" y="3135195"/>
            <a:ext cx="1030599" cy="924414"/>
          </a:xfrm>
          <a:prstGeom prst="leftUpArrow">
            <a:avLst>
              <a:gd name="adj1" fmla="val 21129"/>
              <a:gd name="adj2" fmla="val 22271"/>
              <a:gd name="adj3" fmla="val 250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Arrow: Left-Up 60">
            <a:extLst>
              <a:ext uri="{FF2B5EF4-FFF2-40B4-BE49-F238E27FC236}">
                <a16:creationId xmlns:a16="http://schemas.microsoft.com/office/drawing/2014/main" id="{63A84DDA-2A5F-A20A-4500-2A85EC82F364}"/>
              </a:ext>
            </a:extLst>
          </p:cNvPr>
          <p:cNvSpPr/>
          <p:nvPr/>
        </p:nvSpPr>
        <p:spPr>
          <a:xfrm rot="5400000">
            <a:off x="2681880" y="3025401"/>
            <a:ext cx="821603" cy="1246812"/>
          </a:xfrm>
          <a:prstGeom prst="lef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Arrow: Right 61">
            <a:extLst>
              <a:ext uri="{FF2B5EF4-FFF2-40B4-BE49-F238E27FC236}">
                <a16:creationId xmlns:a16="http://schemas.microsoft.com/office/drawing/2014/main" id="{A43C1956-ED70-1C67-A03D-816DD65C4F16}"/>
              </a:ext>
            </a:extLst>
          </p:cNvPr>
          <p:cNvSpPr/>
          <p:nvPr/>
        </p:nvSpPr>
        <p:spPr>
          <a:xfrm>
            <a:off x="3161633" y="2229224"/>
            <a:ext cx="680859" cy="46139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TextBox 62">
            <a:extLst>
              <a:ext uri="{FF2B5EF4-FFF2-40B4-BE49-F238E27FC236}">
                <a16:creationId xmlns:a16="http://schemas.microsoft.com/office/drawing/2014/main" id="{1CD493C2-1821-F646-5B6D-C0AE0E1AA297}"/>
              </a:ext>
            </a:extLst>
          </p:cNvPr>
          <p:cNvSpPr txBox="1"/>
          <p:nvPr/>
        </p:nvSpPr>
        <p:spPr>
          <a:xfrm>
            <a:off x="2340309" y="3726810"/>
            <a:ext cx="1510145" cy="261610"/>
          </a:xfrm>
          <a:prstGeom prst="rect">
            <a:avLst/>
          </a:prstGeom>
          <a:noFill/>
        </p:spPr>
        <p:txBody>
          <a:bodyPr wrap="square" rtlCol="0">
            <a:spAutoFit/>
          </a:bodyPr>
          <a:lstStyle/>
          <a:p>
            <a:pPr algn="ctr"/>
            <a:r>
              <a:rPr lang="en-US" sz="1100" dirty="0">
                <a:solidFill>
                  <a:schemeClr val="bg1"/>
                </a:solidFill>
              </a:rPr>
              <a:t>Vectorize</a:t>
            </a:r>
          </a:p>
        </p:txBody>
      </p:sp>
      <p:sp>
        <p:nvSpPr>
          <p:cNvPr id="64" name="TextBox 63">
            <a:extLst>
              <a:ext uri="{FF2B5EF4-FFF2-40B4-BE49-F238E27FC236}">
                <a16:creationId xmlns:a16="http://schemas.microsoft.com/office/drawing/2014/main" id="{5DDC0265-021A-AF18-E20F-848E44E5E0A2}"/>
              </a:ext>
            </a:extLst>
          </p:cNvPr>
          <p:cNvSpPr txBox="1"/>
          <p:nvPr/>
        </p:nvSpPr>
        <p:spPr>
          <a:xfrm>
            <a:off x="2688890" y="2321024"/>
            <a:ext cx="1510145" cy="261610"/>
          </a:xfrm>
          <a:prstGeom prst="rect">
            <a:avLst/>
          </a:prstGeom>
          <a:noFill/>
        </p:spPr>
        <p:txBody>
          <a:bodyPr wrap="square" rtlCol="0">
            <a:spAutoFit/>
          </a:bodyPr>
          <a:lstStyle/>
          <a:p>
            <a:pPr algn="ctr"/>
            <a:r>
              <a:rPr lang="en-US" sz="1100" dirty="0">
                <a:solidFill>
                  <a:schemeClr val="bg1"/>
                </a:solidFill>
              </a:rPr>
              <a:t>Embed</a:t>
            </a:r>
          </a:p>
        </p:txBody>
      </p:sp>
      <p:sp>
        <p:nvSpPr>
          <p:cNvPr id="65" name="TextBox 64">
            <a:extLst>
              <a:ext uri="{FF2B5EF4-FFF2-40B4-BE49-F238E27FC236}">
                <a16:creationId xmlns:a16="http://schemas.microsoft.com/office/drawing/2014/main" id="{47560DBD-D1B6-081D-68AD-61A71A686675}"/>
              </a:ext>
            </a:extLst>
          </p:cNvPr>
          <p:cNvSpPr txBox="1"/>
          <p:nvPr/>
        </p:nvSpPr>
        <p:spPr>
          <a:xfrm>
            <a:off x="4780709" y="2339207"/>
            <a:ext cx="1510145" cy="261610"/>
          </a:xfrm>
          <a:prstGeom prst="rect">
            <a:avLst/>
          </a:prstGeom>
          <a:noFill/>
        </p:spPr>
        <p:txBody>
          <a:bodyPr wrap="square" rtlCol="0">
            <a:spAutoFit/>
          </a:bodyPr>
          <a:lstStyle/>
          <a:p>
            <a:pPr algn="ctr"/>
            <a:r>
              <a:rPr lang="en-US" sz="1100" dirty="0">
                <a:solidFill>
                  <a:schemeClr val="bg1"/>
                </a:solidFill>
              </a:rPr>
              <a:t>Search</a:t>
            </a:r>
          </a:p>
        </p:txBody>
      </p:sp>
      <p:sp>
        <p:nvSpPr>
          <p:cNvPr id="66" name="TextBox 65">
            <a:extLst>
              <a:ext uri="{FF2B5EF4-FFF2-40B4-BE49-F238E27FC236}">
                <a16:creationId xmlns:a16="http://schemas.microsoft.com/office/drawing/2014/main" id="{42AE834F-B98C-3545-E561-A592D3D3CCDA}"/>
              </a:ext>
            </a:extLst>
          </p:cNvPr>
          <p:cNvSpPr txBox="1"/>
          <p:nvPr/>
        </p:nvSpPr>
        <p:spPr>
          <a:xfrm>
            <a:off x="5128325" y="3719540"/>
            <a:ext cx="1651050" cy="261610"/>
          </a:xfrm>
          <a:prstGeom prst="rect">
            <a:avLst/>
          </a:prstGeom>
          <a:noFill/>
        </p:spPr>
        <p:txBody>
          <a:bodyPr wrap="square" rtlCol="0">
            <a:spAutoFit/>
          </a:bodyPr>
          <a:lstStyle/>
          <a:p>
            <a:pPr algn="ctr"/>
            <a:r>
              <a:rPr lang="en-US" sz="1100" dirty="0">
                <a:solidFill>
                  <a:schemeClr val="bg1"/>
                </a:solidFill>
              </a:rPr>
              <a:t>Vectorize</a:t>
            </a:r>
          </a:p>
        </p:txBody>
      </p:sp>
      <p:sp>
        <p:nvSpPr>
          <p:cNvPr id="67" name="TextBox 66">
            <a:extLst>
              <a:ext uri="{FF2B5EF4-FFF2-40B4-BE49-F238E27FC236}">
                <a16:creationId xmlns:a16="http://schemas.microsoft.com/office/drawing/2014/main" id="{D8A36067-6EB5-5A63-9C50-6DEEAE776C69}"/>
              </a:ext>
            </a:extLst>
          </p:cNvPr>
          <p:cNvSpPr txBox="1"/>
          <p:nvPr/>
        </p:nvSpPr>
        <p:spPr>
          <a:xfrm>
            <a:off x="5168317" y="3902690"/>
            <a:ext cx="1510145" cy="261610"/>
          </a:xfrm>
          <a:prstGeom prst="rect">
            <a:avLst/>
          </a:prstGeom>
          <a:noFill/>
        </p:spPr>
        <p:txBody>
          <a:bodyPr wrap="square" rtlCol="0">
            <a:spAutoFit/>
          </a:bodyPr>
          <a:lstStyle/>
          <a:p>
            <a:pPr algn="ctr"/>
            <a:r>
              <a:rPr lang="en-US" sz="1100" dirty="0">
                <a:solidFill>
                  <a:schemeClr val="bg1"/>
                </a:solidFill>
              </a:rPr>
              <a:t>Generate</a:t>
            </a:r>
          </a:p>
        </p:txBody>
      </p:sp>
    </p:spTree>
    <p:extLst>
      <p:ext uri="{BB962C8B-B14F-4D97-AF65-F5344CB8AC3E}">
        <p14:creationId xmlns:p14="http://schemas.microsoft.com/office/powerpoint/2010/main" val="839643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fade">
                                      <p:cBhvr>
                                        <p:cTn id="10" dur="500"/>
                                        <p:tgtEl>
                                          <p:spTgt spid="5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500"/>
                                        <p:tgtEl>
                                          <p:spTgt spid="5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2"/>
                                        </p:tgtEl>
                                        <p:attrNameLst>
                                          <p:attrName>style.visibility</p:attrName>
                                        </p:attrNameLst>
                                      </p:cBhvr>
                                      <p:to>
                                        <p:strVal val="visible"/>
                                      </p:to>
                                    </p:set>
                                    <p:animEffect transition="in" filter="fade">
                                      <p:cBhvr>
                                        <p:cTn id="18" dur="500"/>
                                        <p:tgtEl>
                                          <p:spTgt spid="5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6"/>
                                        </p:tgtEl>
                                        <p:attrNameLst>
                                          <p:attrName>style.visibility</p:attrName>
                                        </p:attrNameLst>
                                      </p:cBhvr>
                                      <p:to>
                                        <p:strVal val="visible"/>
                                      </p:to>
                                    </p:set>
                                    <p:animEffect transition="in" filter="fade">
                                      <p:cBhvr>
                                        <p:cTn id="21" dur="500"/>
                                        <p:tgtEl>
                                          <p:spTgt spid="5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6"/>
                                        </p:tgtEl>
                                        <p:attrNameLst>
                                          <p:attrName>style.visibility</p:attrName>
                                        </p:attrNameLst>
                                      </p:cBhvr>
                                      <p:to>
                                        <p:strVal val="visible"/>
                                      </p:to>
                                    </p:set>
                                    <p:animEffect transition="in" filter="fade">
                                      <p:cBhvr>
                                        <p:cTn id="26" dur="500"/>
                                        <p:tgtEl>
                                          <p:spTgt spid="6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0"/>
                                        </p:tgtEl>
                                        <p:attrNameLst>
                                          <p:attrName>style.visibility</p:attrName>
                                        </p:attrNameLst>
                                      </p:cBhvr>
                                      <p:to>
                                        <p:strVal val="visible"/>
                                      </p:to>
                                    </p:set>
                                    <p:animEffect transition="in" filter="fade">
                                      <p:cBhvr>
                                        <p:cTn id="29" dur="500"/>
                                        <p:tgtEl>
                                          <p:spTgt spid="60"/>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58"/>
                                        </p:tgtEl>
                                        <p:attrNameLst>
                                          <p:attrName>style.visibility</p:attrName>
                                        </p:attrNameLst>
                                      </p:cBhvr>
                                      <p:to>
                                        <p:strVal val="visible"/>
                                      </p:to>
                                    </p:set>
                                    <p:animEffect transition="in" filter="fade">
                                      <p:cBhvr>
                                        <p:cTn id="32" dur="500"/>
                                        <p:tgtEl>
                                          <p:spTgt spid="5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5"/>
                                        </p:tgtEl>
                                        <p:attrNameLst>
                                          <p:attrName>style.visibility</p:attrName>
                                        </p:attrNameLst>
                                      </p:cBhvr>
                                      <p:to>
                                        <p:strVal val="visible"/>
                                      </p:to>
                                    </p:set>
                                    <p:animEffect transition="in" filter="fade">
                                      <p:cBhvr>
                                        <p:cTn id="37" dur="500"/>
                                        <p:tgtEl>
                                          <p:spTgt spid="65"/>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57"/>
                                        </p:tgtEl>
                                        <p:attrNameLst>
                                          <p:attrName>style.visibility</p:attrName>
                                        </p:attrNameLst>
                                      </p:cBhvr>
                                      <p:to>
                                        <p:strVal val="visible"/>
                                      </p:to>
                                    </p:set>
                                    <p:animEffect transition="in" filter="fade">
                                      <p:cBhvr>
                                        <p:cTn id="40" dur="500"/>
                                        <p:tgtEl>
                                          <p:spTgt spid="57"/>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51"/>
                                        </p:tgtEl>
                                        <p:attrNameLst>
                                          <p:attrName>style.visibility</p:attrName>
                                        </p:attrNameLst>
                                      </p:cBhvr>
                                      <p:to>
                                        <p:strVal val="visible"/>
                                      </p:to>
                                    </p:set>
                                    <p:animEffect transition="in" filter="fade">
                                      <p:cBhvr>
                                        <p:cTn id="43" dur="500"/>
                                        <p:tgtEl>
                                          <p:spTgt spid="51"/>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2"/>
                                        </p:tgtEl>
                                        <p:attrNameLst>
                                          <p:attrName>style.visibility</p:attrName>
                                        </p:attrNameLst>
                                      </p:cBhvr>
                                      <p:to>
                                        <p:strVal val="visible"/>
                                      </p:to>
                                    </p:set>
                                    <p:animEffect transition="in" filter="fade">
                                      <p:cBhvr>
                                        <p:cTn id="48" dur="500"/>
                                        <p:tgtEl>
                                          <p:spTgt spid="2"/>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45"/>
                                        </p:tgtEl>
                                        <p:attrNameLst>
                                          <p:attrName>style.visibility</p:attrName>
                                        </p:attrNameLst>
                                      </p:cBhvr>
                                      <p:to>
                                        <p:strVal val="visible"/>
                                      </p:to>
                                    </p:set>
                                    <p:animEffect transition="in" filter="fade">
                                      <p:cBhvr>
                                        <p:cTn id="51" dur="500"/>
                                        <p:tgtEl>
                                          <p:spTgt spid="45"/>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48"/>
                                        </p:tgtEl>
                                        <p:attrNameLst>
                                          <p:attrName>style.visibility</p:attrName>
                                        </p:attrNameLst>
                                      </p:cBhvr>
                                      <p:to>
                                        <p:strVal val="visible"/>
                                      </p:to>
                                    </p:set>
                                    <p:animEffect transition="in" filter="fade">
                                      <p:cBhvr>
                                        <p:cTn id="56" dur="500"/>
                                        <p:tgtEl>
                                          <p:spTgt spid="48"/>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9"/>
                                        </p:tgtEl>
                                        <p:attrNameLst>
                                          <p:attrName>style.visibility</p:attrName>
                                        </p:attrNameLst>
                                      </p:cBhvr>
                                      <p:to>
                                        <p:strVal val="visible"/>
                                      </p:to>
                                    </p:set>
                                    <p:animEffect transition="in" filter="fade">
                                      <p:cBhvr>
                                        <p:cTn id="59" dur="500"/>
                                        <p:tgtEl>
                                          <p:spTgt spid="49"/>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50"/>
                                        </p:tgtEl>
                                        <p:attrNameLst>
                                          <p:attrName>style.visibility</p:attrName>
                                        </p:attrNameLst>
                                      </p:cBhvr>
                                      <p:to>
                                        <p:strVal val="visible"/>
                                      </p:to>
                                    </p:set>
                                    <p:animEffect transition="in" filter="fade">
                                      <p:cBhvr>
                                        <p:cTn id="62" dur="500"/>
                                        <p:tgtEl>
                                          <p:spTgt spid="50"/>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47"/>
                                        </p:tgtEl>
                                        <p:attrNameLst>
                                          <p:attrName>style.visibility</p:attrName>
                                        </p:attrNameLst>
                                      </p:cBhvr>
                                      <p:to>
                                        <p:strVal val="visible"/>
                                      </p:to>
                                    </p:set>
                                    <p:animEffect transition="in" filter="fade">
                                      <p:cBhvr>
                                        <p:cTn id="67" dur="500"/>
                                        <p:tgtEl>
                                          <p:spTgt spid="47"/>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59"/>
                                        </p:tgtEl>
                                        <p:attrNameLst>
                                          <p:attrName>style.visibility</p:attrName>
                                        </p:attrNameLst>
                                      </p:cBhvr>
                                      <p:to>
                                        <p:strVal val="visible"/>
                                      </p:to>
                                    </p:set>
                                    <p:animEffect transition="in" filter="fade">
                                      <p:cBhvr>
                                        <p:cTn id="70" dur="500"/>
                                        <p:tgtEl>
                                          <p:spTgt spid="59"/>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61"/>
                                        </p:tgtEl>
                                        <p:attrNameLst>
                                          <p:attrName>style.visibility</p:attrName>
                                        </p:attrNameLst>
                                      </p:cBhvr>
                                      <p:to>
                                        <p:strVal val="visible"/>
                                      </p:to>
                                    </p:set>
                                    <p:animEffect transition="in" filter="fade">
                                      <p:cBhvr>
                                        <p:cTn id="75" dur="500"/>
                                        <p:tgtEl>
                                          <p:spTgt spid="61"/>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64">
                                            <p:txEl>
                                              <p:pRg st="0" end="0"/>
                                            </p:txEl>
                                          </p:spTgt>
                                        </p:tgtEl>
                                        <p:attrNameLst>
                                          <p:attrName>style.visibility</p:attrName>
                                        </p:attrNameLst>
                                      </p:cBhvr>
                                      <p:to>
                                        <p:strVal val="visible"/>
                                      </p:to>
                                    </p:set>
                                    <p:animEffect transition="in" filter="fade">
                                      <p:cBhvr>
                                        <p:cTn id="80" dur="500"/>
                                        <p:tgtEl>
                                          <p:spTgt spid="64">
                                            <p:txEl>
                                              <p:pRg st="0" end="0"/>
                                            </p:txEl>
                                          </p:spTgt>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62"/>
                                        </p:tgtEl>
                                        <p:attrNameLst>
                                          <p:attrName>style.visibility</p:attrName>
                                        </p:attrNameLst>
                                      </p:cBhvr>
                                      <p:to>
                                        <p:strVal val="visible"/>
                                      </p:to>
                                    </p:set>
                                    <p:animEffect transition="in" filter="fade">
                                      <p:cBhvr>
                                        <p:cTn id="83"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2"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5" grpId="0"/>
      <p:bldP spid="6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800" b="1" dirty="0">
                <a:solidFill>
                  <a:schemeClr val="bg1"/>
                </a:solidFill>
                <a:effectLst>
                  <a:glow rad="431800">
                    <a:schemeClr val="tx1">
                      <a:alpha val="66000"/>
                    </a:schemeClr>
                  </a:glow>
                </a:effectLst>
                <a:latin typeface="Dune Rise" panose="02000503000000000000" pitchFamily="50" charset="0"/>
              </a:rPr>
              <a:t>What is</a:t>
            </a:r>
          </a:p>
          <a:p>
            <a:pPr>
              <a:lnSpc>
                <a:spcPct val="150000"/>
              </a:lnSpc>
            </a:pPr>
            <a:r>
              <a:rPr lang="en-US" sz="2800" b="1" dirty="0">
                <a:solidFill>
                  <a:schemeClr val="bg1"/>
                </a:solidFill>
                <a:effectLst>
                  <a:glow rad="431800">
                    <a:schemeClr val="tx1">
                      <a:alpha val="66000"/>
                    </a:schemeClr>
                  </a:glow>
                </a:effectLst>
                <a:latin typeface="Dune Rise" panose="02000503000000000000" pitchFamily="50" charset="0"/>
              </a:rPr>
              <a:t>An LLM ?</a:t>
            </a:r>
          </a:p>
        </p:txBody>
      </p:sp>
      <p:sp>
        <p:nvSpPr>
          <p:cNvPr id="2" name="TextBox 1">
            <a:extLst>
              <a:ext uri="{FF2B5EF4-FFF2-40B4-BE49-F238E27FC236}">
                <a16:creationId xmlns:a16="http://schemas.microsoft.com/office/drawing/2014/main" id="{690C9558-4784-701C-3C11-B8B8672E59CB}"/>
              </a:ext>
            </a:extLst>
          </p:cNvPr>
          <p:cNvSpPr txBox="1"/>
          <p:nvPr/>
        </p:nvSpPr>
        <p:spPr>
          <a:xfrm>
            <a:off x="991205" y="1889640"/>
            <a:ext cx="7137400" cy="2800767"/>
          </a:xfrm>
          <a:prstGeom prst="rect">
            <a:avLst/>
          </a:prstGeom>
          <a:noFill/>
        </p:spPr>
        <p:txBody>
          <a:bodyPr wrap="square" rtlCol="0">
            <a:spAutoFit/>
          </a:bodyPr>
          <a:lstStyle/>
          <a:p>
            <a:r>
              <a:rPr lang="en-US" sz="4400" b="0" i="0" dirty="0">
                <a:solidFill>
                  <a:srgbClr val="374151"/>
                </a:solidFill>
                <a:effectLst/>
                <a:latin typeface="Söhne"/>
              </a:rPr>
              <a:t>“Why do apples...”</a:t>
            </a:r>
          </a:p>
          <a:p>
            <a:pPr marL="571500" indent="-571500">
              <a:buFont typeface="Arial" panose="020B0604020202020204" pitchFamily="34" charset="0"/>
              <a:buChar char="•"/>
            </a:pPr>
            <a:r>
              <a:rPr lang="en-US" sz="4400" dirty="0"/>
              <a:t>“…fall from trees”</a:t>
            </a:r>
          </a:p>
          <a:p>
            <a:pPr marL="571500" indent="-571500">
              <a:buFont typeface="Arial" panose="020B0604020202020204" pitchFamily="34" charset="0"/>
              <a:buChar char="•"/>
            </a:pPr>
            <a:r>
              <a:rPr lang="en-US" sz="4400" dirty="0"/>
              <a:t>“…turn brown when cut?”</a:t>
            </a:r>
          </a:p>
          <a:p>
            <a:pPr marL="571500" indent="-571500">
              <a:buFont typeface="Arial" panose="020B0604020202020204" pitchFamily="34" charset="0"/>
              <a:buChar char="•"/>
            </a:pPr>
            <a:r>
              <a:rPr lang="en-US" sz="4400" dirty="0"/>
              <a:t>“…float in water?”</a:t>
            </a:r>
          </a:p>
        </p:txBody>
      </p:sp>
    </p:spTree>
    <p:extLst>
      <p:ext uri="{BB962C8B-B14F-4D97-AF65-F5344CB8AC3E}">
        <p14:creationId xmlns:p14="http://schemas.microsoft.com/office/powerpoint/2010/main" val="291208002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4000" b="1" dirty="0">
                <a:solidFill>
                  <a:schemeClr val="bg1"/>
                </a:solidFill>
                <a:effectLst>
                  <a:glow rad="431800">
                    <a:schemeClr val="tx1">
                      <a:alpha val="66000"/>
                    </a:schemeClr>
                  </a:glow>
                </a:effectLst>
                <a:latin typeface="Dune Rise" panose="02000503000000000000" pitchFamily="50" charset="0"/>
              </a:rPr>
              <a:t>RAG</a:t>
            </a:r>
          </a:p>
          <a:p>
            <a:pPr>
              <a:lnSpc>
                <a:spcPct val="150000"/>
              </a:lnSpc>
            </a:pPr>
            <a:r>
              <a:rPr lang="en-US" sz="4000" b="1" dirty="0">
                <a:solidFill>
                  <a:schemeClr val="bg1"/>
                </a:solidFill>
                <a:effectLst>
                  <a:glow rad="431800">
                    <a:schemeClr val="tx1">
                      <a:alpha val="66000"/>
                    </a:schemeClr>
                  </a:glow>
                </a:effectLst>
                <a:latin typeface="Dune Rise" panose="02000503000000000000" pitchFamily="50" charset="0"/>
              </a:rPr>
              <a:t> Apps</a:t>
            </a:r>
          </a:p>
        </p:txBody>
      </p:sp>
      <p:sp>
        <p:nvSpPr>
          <p:cNvPr id="45" name="Arrow: Left-Up 44">
            <a:extLst>
              <a:ext uri="{FF2B5EF4-FFF2-40B4-BE49-F238E27FC236}">
                <a16:creationId xmlns:a16="http://schemas.microsoft.com/office/drawing/2014/main" id="{F59D3EF8-D8E9-65E9-185A-D680118FE3A4}"/>
              </a:ext>
            </a:extLst>
          </p:cNvPr>
          <p:cNvSpPr/>
          <p:nvPr/>
        </p:nvSpPr>
        <p:spPr>
          <a:xfrm>
            <a:off x="5387460" y="3126782"/>
            <a:ext cx="1332054" cy="1935548"/>
          </a:xfrm>
          <a:prstGeom prst="leftUpArrow">
            <a:avLst>
              <a:gd name="adj1" fmla="val 13052"/>
              <a:gd name="adj2" fmla="val 13846"/>
              <a:gd name="adj3" fmla="val 12662"/>
            </a:avLst>
          </a:prstGeom>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TextBox 45">
            <a:extLst>
              <a:ext uri="{FF2B5EF4-FFF2-40B4-BE49-F238E27FC236}">
                <a16:creationId xmlns:a16="http://schemas.microsoft.com/office/drawing/2014/main" id="{9F77A9E3-333B-BBBA-97AB-A8A1A1FE8F7C}"/>
              </a:ext>
            </a:extLst>
          </p:cNvPr>
          <p:cNvSpPr txBox="1"/>
          <p:nvPr/>
        </p:nvSpPr>
        <p:spPr>
          <a:xfrm>
            <a:off x="5423401" y="5621318"/>
            <a:ext cx="1510145" cy="261610"/>
          </a:xfrm>
          <a:prstGeom prst="rect">
            <a:avLst/>
          </a:prstGeom>
          <a:noFill/>
        </p:spPr>
        <p:txBody>
          <a:bodyPr wrap="square" rtlCol="0">
            <a:spAutoFit/>
          </a:bodyPr>
          <a:lstStyle/>
          <a:p>
            <a:pPr algn="ctr"/>
            <a:r>
              <a:rPr lang="en-US" sz="1100" dirty="0">
                <a:solidFill>
                  <a:schemeClr val="bg1"/>
                </a:solidFill>
              </a:rPr>
              <a:t>Generate</a:t>
            </a:r>
          </a:p>
        </p:txBody>
      </p:sp>
      <p:sp>
        <p:nvSpPr>
          <p:cNvPr id="2" name="Rectangle 1">
            <a:extLst>
              <a:ext uri="{FF2B5EF4-FFF2-40B4-BE49-F238E27FC236}">
                <a16:creationId xmlns:a16="http://schemas.microsoft.com/office/drawing/2014/main" id="{7FF8FAD6-2E12-5347-4510-8240433B6327}"/>
              </a:ext>
            </a:extLst>
          </p:cNvPr>
          <p:cNvSpPr/>
          <p:nvPr/>
        </p:nvSpPr>
        <p:spPr>
          <a:xfrm>
            <a:off x="3850454" y="4395242"/>
            <a:ext cx="1436038" cy="9194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GPT 3.5 for Analysis</a:t>
            </a:r>
          </a:p>
        </p:txBody>
      </p:sp>
      <p:sp>
        <p:nvSpPr>
          <p:cNvPr id="47" name="Callout: Right Arrow 46">
            <a:extLst>
              <a:ext uri="{FF2B5EF4-FFF2-40B4-BE49-F238E27FC236}">
                <a16:creationId xmlns:a16="http://schemas.microsoft.com/office/drawing/2014/main" id="{6CBBACFE-1B55-307E-9C3C-5B8940D4B4AE}"/>
              </a:ext>
            </a:extLst>
          </p:cNvPr>
          <p:cNvSpPr/>
          <p:nvPr/>
        </p:nvSpPr>
        <p:spPr>
          <a:xfrm>
            <a:off x="351264" y="1287768"/>
            <a:ext cx="1809051" cy="2344301"/>
          </a:xfrm>
          <a:prstGeom prst="rightArrowCallout">
            <a:avLst>
              <a:gd name="adj1" fmla="val 6779"/>
              <a:gd name="adj2" fmla="val 10472"/>
              <a:gd name="adj3" fmla="val 13784"/>
              <a:gd name="adj4" fmla="val 78374"/>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8" name="Flowchart: Magnetic Disk 47">
            <a:extLst>
              <a:ext uri="{FF2B5EF4-FFF2-40B4-BE49-F238E27FC236}">
                <a16:creationId xmlns:a16="http://schemas.microsoft.com/office/drawing/2014/main" id="{B1F01F7E-7B82-3FF7-CBF0-1121E57B7D33}"/>
              </a:ext>
            </a:extLst>
          </p:cNvPr>
          <p:cNvSpPr/>
          <p:nvPr/>
        </p:nvSpPr>
        <p:spPr>
          <a:xfrm>
            <a:off x="516960" y="1533244"/>
            <a:ext cx="995560" cy="1895756"/>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Resumes in PDF</a:t>
            </a:r>
          </a:p>
        </p:txBody>
      </p:sp>
      <p:sp>
        <p:nvSpPr>
          <p:cNvPr id="51" name="Flowchart: Magnetic Disk 50">
            <a:extLst>
              <a:ext uri="{FF2B5EF4-FFF2-40B4-BE49-F238E27FC236}">
                <a16:creationId xmlns:a16="http://schemas.microsoft.com/office/drawing/2014/main" id="{2DC999E1-8F37-3495-C48A-CD5E5B22BB82}"/>
              </a:ext>
            </a:extLst>
          </p:cNvPr>
          <p:cNvSpPr/>
          <p:nvPr/>
        </p:nvSpPr>
        <p:spPr>
          <a:xfrm>
            <a:off x="3968630" y="1881886"/>
            <a:ext cx="1199687" cy="1199772"/>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Milvus</a:t>
            </a:r>
          </a:p>
        </p:txBody>
      </p:sp>
      <p:sp>
        <p:nvSpPr>
          <p:cNvPr id="52" name="Rectangle 51">
            <a:extLst>
              <a:ext uri="{FF2B5EF4-FFF2-40B4-BE49-F238E27FC236}">
                <a16:creationId xmlns:a16="http://schemas.microsoft.com/office/drawing/2014/main" id="{05E9D2B6-EACC-37FF-A45F-BA66BC049405}"/>
              </a:ext>
            </a:extLst>
          </p:cNvPr>
          <p:cNvSpPr/>
          <p:nvPr/>
        </p:nvSpPr>
        <p:spPr>
          <a:xfrm>
            <a:off x="5903854" y="1881887"/>
            <a:ext cx="763020" cy="11997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Python API</a:t>
            </a:r>
          </a:p>
        </p:txBody>
      </p:sp>
      <p:sp>
        <p:nvSpPr>
          <p:cNvPr id="53" name="Rectangle 52">
            <a:extLst>
              <a:ext uri="{FF2B5EF4-FFF2-40B4-BE49-F238E27FC236}">
                <a16:creationId xmlns:a16="http://schemas.microsoft.com/office/drawing/2014/main" id="{8AFD48DD-6FE2-4779-59EC-841C4E85B936}"/>
              </a:ext>
            </a:extLst>
          </p:cNvPr>
          <p:cNvSpPr/>
          <p:nvPr/>
        </p:nvSpPr>
        <p:spPr>
          <a:xfrm>
            <a:off x="7447385" y="1881888"/>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54" name="Rectangle 53">
            <a:extLst>
              <a:ext uri="{FF2B5EF4-FFF2-40B4-BE49-F238E27FC236}">
                <a16:creationId xmlns:a16="http://schemas.microsoft.com/office/drawing/2014/main" id="{2C004EFF-6449-2578-EF06-D328C83D772F}"/>
              </a:ext>
            </a:extLst>
          </p:cNvPr>
          <p:cNvSpPr/>
          <p:nvPr/>
        </p:nvSpPr>
        <p:spPr>
          <a:xfrm>
            <a:off x="7599785" y="2034288"/>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Apps</a:t>
            </a:r>
          </a:p>
        </p:txBody>
      </p:sp>
      <p:sp>
        <p:nvSpPr>
          <p:cNvPr id="55" name="Rectangle 54">
            <a:extLst>
              <a:ext uri="{FF2B5EF4-FFF2-40B4-BE49-F238E27FC236}">
                <a16:creationId xmlns:a16="http://schemas.microsoft.com/office/drawing/2014/main" id="{A160D07E-E4CD-A32E-0229-0C13B5112621}"/>
              </a:ext>
            </a:extLst>
          </p:cNvPr>
          <p:cNvSpPr/>
          <p:nvPr/>
        </p:nvSpPr>
        <p:spPr>
          <a:xfrm>
            <a:off x="7752185" y="2186688"/>
            <a:ext cx="763020" cy="8949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HTML Client</a:t>
            </a:r>
          </a:p>
        </p:txBody>
      </p:sp>
      <p:sp>
        <p:nvSpPr>
          <p:cNvPr id="56" name="Arrow: Left-Right 55">
            <a:extLst>
              <a:ext uri="{FF2B5EF4-FFF2-40B4-BE49-F238E27FC236}">
                <a16:creationId xmlns:a16="http://schemas.microsoft.com/office/drawing/2014/main" id="{2CBA16C0-53F4-3802-B6C3-D4C8590867DF}"/>
              </a:ext>
            </a:extLst>
          </p:cNvPr>
          <p:cNvSpPr/>
          <p:nvPr/>
        </p:nvSpPr>
        <p:spPr>
          <a:xfrm>
            <a:off x="6731471" y="2270562"/>
            <a:ext cx="618800"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Arrow: Left-Right 56">
            <a:extLst>
              <a:ext uri="{FF2B5EF4-FFF2-40B4-BE49-F238E27FC236}">
                <a16:creationId xmlns:a16="http://schemas.microsoft.com/office/drawing/2014/main" id="{E6BCF928-8264-D3B7-FE7B-4C178300E22E}"/>
              </a:ext>
            </a:extLst>
          </p:cNvPr>
          <p:cNvSpPr/>
          <p:nvPr/>
        </p:nvSpPr>
        <p:spPr>
          <a:xfrm>
            <a:off x="5216874" y="2270562"/>
            <a:ext cx="618800"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97A45167-4A0E-E538-EA0F-C5D6FD4E9730}"/>
              </a:ext>
            </a:extLst>
          </p:cNvPr>
          <p:cNvSpPr/>
          <p:nvPr/>
        </p:nvSpPr>
        <p:spPr>
          <a:xfrm>
            <a:off x="3850454" y="3429000"/>
            <a:ext cx="1436038" cy="82160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BERT for Embeddings</a:t>
            </a:r>
          </a:p>
        </p:txBody>
      </p:sp>
      <p:sp>
        <p:nvSpPr>
          <p:cNvPr id="59" name="Rectangle 58">
            <a:extLst>
              <a:ext uri="{FF2B5EF4-FFF2-40B4-BE49-F238E27FC236}">
                <a16:creationId xmlns:a16="http://schemas.microsoft.com/office/drawing/2014/main" id="{42509FA4-D896-9936-190D-8A6386F46EAB}"/>
              </a:ext>
            </a:extLst>
          </p:cNvPr>
          <p:cNvSpPr/>
          <p:nvPr/>
        </p:nvSpPr>
        <p:spPr>
          <a:xfrm>
            <a:off x="2271622" y="1937793"/>
            <a:ext cx="763020" cy="11997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Python Script</a:t>
            </a:r>
          </a:p>
        </p:txBody>
      </p:sp>
      <p:sp>
        <p:nvSpPr>
          <p:cNvPr id="60" name="Arrow: Left-Up 59">
            <a:extLst>
              <a:ext uri="{FF2B5EF4-FFF2-40B4-BE49-F238E27FC236}">
                <a16:creationId xmlns:a16="http://schemas.microsoft.com/office/drawing/2014/main" id="{F72BC487-6FAB-41F9-1A0E-D721F4A75CF6}"/>
              </a:ext>
            </a:extLst>
          </p:cNvPr>
          <p:cNvSpPr/>
          <p:nvPr/>
        </p:nvSpPr>
        <p:spPr>
          <a:xfrm>
            <a:off x="5330444" y="3135195"/>
            <a:ext cx="1030599" cy="924414"/>
          </a:xfrm>
          <a:prstGeom prst="leftUpArrow">
            <a:avLst>
              <a:gd name="adj1" fmla="val 21129"/>
              <a:gd name="adj2" fmla="val 22271"/>
              <a:gd name="adj3" fmla="val 250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Arrow: Left-Up 60">
            <a:extLst>
              <a:ext uri="{FF2B5EF4-FFF2-40B4-BE49-F238E27FC236}">
                <a16:creationId xmlns:a16="http://schemas.microsoft.com/office/drawing/2014/main" id="{63A84DDA-2A5F-A20A-4500-2A85EC82F364}"/>
              </a:ext>
            </a:extLst>
          </p:cNvPr>
          <p:cNvSpPr/>
          <p:nvPr/>
        </p:nvSpPr>
        <p:spPr>
          <a:xfrm rot="5400000">
            <a:off x="2681880" y="3025401"/>
            <a:ext cx="821603" cy="1246812"/>
          </a:xfrm>
          <a:prstGeom prst="lef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Arrow: Right 61">
            <a:extLst>
              <a:ext uri="{FF2B5EF4-FFF2-40B4-BE49-F238E27FC236}">
                <a16:creationId xmlns:a16="http://schemas.microsoft.com/office/drawing/2014/main" id="{A43C1956-ED70-1C67-A03D-816DD65C4F16}"/>
              </a:ext>
            </a:extLst>
          </p:cNvPr>
          <p:cNvSpPr/>
          <p:nvPr/>
        </p:nvSpPr>
        <p:spPr>
          <a:xfrm>
            <a:off x="3161633" y="2229224"/>
            <a:ext cx="680859" cy="46139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TextBox 62">
            <a:extLst>
              <a:ext uri="{FF2B5EF4-FFF2-40B4-BE49-F238E27FC236}">
                <a16:creationId xmlns:a16="http://schemas.microsoft.com/office/drawing/2014/main" id="{1CD493C2-1821-F646-5B6D-C0AE0E1AA297}"/>
              </a:ext>
            </a:extLst>
          </p:cNvPr>
          <p:cNvSpPr txBox="1"/>
          <p:nvPr/>
        </p:nvSpPr>
        <p:spPr>
          <a:xfrm>
            <a:off x="2340309" y="3726810"/>
            <a:ext cx="1510145" cy="261610"/>
          </a:xfrm>
          <a:prstGeom prst="rect">
            <a:avLst/>
          </a:prstGeom>
          <a:noFill/>
        </p:spPr>
        <p:txBody>
          <a:bodyPr wrap="square" rtlCol="0">
            <a:spAutoFit/>
          </a:bodyPr>
          <a:lstStyle/>
          <a:p>
            <a:pPr algn="ctr"/>
            <a:r>
              <a:rPr lang="en-US" sz="1100" dirty="0">
                <a:solidFill>
                  <a:schemeClr val="bg1"/>
                </a:solidFill>
              </a:rPr>
              <a:t>Vectorize</a:t>
            </a:r>
          </a:p>
        </p:txBody>
      </p:sp>
      <p:sp>
        <p:nvSpPr>
          <p:cNvPr id="64" name="TextBox 63">
            <a:extLst>
              <a:ext uri="{FF2B5EF4-FFF2-40B4-BE49-F238E27FC236}">
                <a16:creationId xmlns:a16="http://schemas.microsoft.com/office/drawing/2014/main" id="{5DDC0265-021A-AF18-E20F-848E44E5E0A2}"/>
              </a:ext>
            </a:extLst>
          </p:cNvPr>
          <p:cNvSpPr txBox="1"/>
          <p:nvPr/>
        </p:nvSpPr>
        <p:spPr>
          <a:xfrm>
            <a:off x="2688890" y="2321024"/>
            <a:ext cx="1510145" cy="261610"/>
          </a:xfrm>
          <a:prstGeom prst="rect">
            <a:avLst/>
          </a:prstGeom>
          <a:noFill/>
        </p:spPr>
        <p:txBody>
          <a:bodyPr wrap="square" rtlCol="0">
            <a:spAutoFit/>
          </a:bodyPr>
          <a:lstStyle/>
          <a:p>
            <a:pPr algn="ctr"/>
            <a:r>
              <a:rPr lang="en-US" sz="1100" dirty="0">
                <a:solidFill>
                  <a:schemeClr val="bg1"/>
                </a:solidFill>
              </a:rPr>
              <a:t>Embed</a:t>
            </a:r>
          </a:p>
        </p:txBody>
      </p:sp>
      <p:sp>
        <p:nvSpPr>
          <p:cNvPr id="65" name="TextBox 64">
            <a:extLst>
              <a:ext uri="{FF2B5EF4-FFF2-40B4-BE49-F238E27FC236}">
                <a16:creationId xmlns:a16="http://schemas.microsoft.com/office/drawing/2014/main" id="{47560DBD-D1B6-081D-68AD-61A71A686675}"/>
              </a:ext>
            </a:extLst>
          </p:cNvPr>
          <p:cNvSpPr txBox="1"/>
          <p:nvPr/>
        </p:nvSpPr>
        <p:spPr>
          <a:xfrm>
            <a:off x="4780709" y="2339207"/>
            <a:ext cx="1510145" cy="261610"/>
          </a:xfrm>
          <a:prstGeom prst="rect">
            <a:avLst/>
          </a:prstGeom>
          <a:noFill/>
        </p:spPr>
        <p:txBody>
          <a:bodyPr wrap="square" rtlCol="0">
            <a:spAutoFit/>
          </a:bodyPr>
          <a:lstStyle/>
          <a:p>
            <a:pPr algn="ctr"/>
            <a:r>
              <a:rPr lang="en-US" sz="1100" dirty="0">
                <a:solidFill>
                  <a:schemeClr val="bg1"/>
                </a:solidFill>
              </a:rPr>
              <a:t>Search</a:t>
            </a:r>
          </a:p>
        </p:txBody>
      </p:sp>
      <p:sp>
        <p:nvSpPr>
          <p:cNvPr id="66" name="TextBox 65">
            <a:extLst>
              <a:ext uri="{FF2B5EF4-FFF2-40B4-BE49-F238E27FC236}">
                <a16:creationId xmlns:a16="http://schemas.microsoft.com/office/drawing/2014/main" id="{42AE834F-B98C-3545-E561-A592D3D3CCDA}"/>
              </a:ext>
            </a:extLst>
          </p:cNvPr>
          <p:cNvSpPr txBox="1"/>
          <p:nvPr/>
        </p:nvSpPr>
        <p:spPr>
          <a:xfrm>
            <a:off x="5128325" y="3719540"/>
            <a:ext cx="1651050" cy="261610"/>
          </a:xfrm>
          <a:prstGeom prst="rect">
            <a:avLst/>
          </a:prstGeom>
          <a:noFill/>
        </p:spPr>
        <p:txBody>
          <a:bodyPr wrap="square" rtlCol="0">
            <a:spAutoFit/>
          </a:bodyPr>
          <a:lstStyle/>
          <a:p>
            <a:pPr algn="ctr"/>
            <a:r>
              <a:rPr lang="en-US" sz="1100" dirty="0">
                <a:solidFill>
                  <a:schemeClr val="bg1"/>
                </a:solidFill>
              </a:rPr>
              <a:t>Vectorize</a:t>
            </a:r>
          </a:p>
        </p:txBody>
      </p:sp>
      <p:sp>
        <p:nvSpPr>
          <p:cNvPr id="67" name="TextBox 66">
            <a:extLst>
              <a:ext uri="{FF2B5EF4-FFF2-40B4-BE49-F238E27FC236}">
                <a16:creationId xmlns:a16="http://schemas.microsoft.com/office/drawing/2014/main" id="{D8A36067-6EB5-5A63-9C50-6DEEAE776C69}"/>
              </a:ext>
            </a:extLst>
          </p:cNvPr>
          <p:cNvSpPr txBox="1"/>
          <p:nvPr/>
        </p:nvSpPr>
        <p:spPr>
          <a:xfrm>
            <a:off x="5168317" y="3902690"/>
            <a:ext cx="1510145" cy="261610"/>
          </a:xfrm>
          <a:prstGeom prst="rect">
            <a:avLst/>
          </a:prstGeom>
          <a:noFill/>
        </p:spPr>
        <p:txBody>
          <a:bodyPr wrap="square" rtlCol="0">
            <a:spAutoFit/>
          </a:bodyPr>
          <a:lstStyle/>
          <a:p>
            <a:pPr algn="ctr"/>
            <a:r>
              <a:rPr lang="en-US" sz="1100" dirty="0">
                <a:solidFill>
                  <a:schemeClr val="bg1"/>
                </a:solidFill>
              </a:rPr>
              <a:t>Generate</a:t>
            </a:r>
          </a:p>
        </p:txBody>
      </p:sp>
    </p:spTree>
    <p:extLst>
      <p:ext uri="{BB962C8B-B14F-4D97-AF65-F5344CB8AC3E}">
        <p14:creationId xmlns:p14="http://schemas.microsoft.com/office/powerpoint/2010/main" val="3074567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fade">
                                      <p:cBhvr>
                                        <p:cTn id="10" dur="500"/>
                                        <p:tgtEl>
                                          <p:spTgt spid="5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500"/>
                                        <p:tgtEl>
                                          <p:spTgt spid="5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2"/>
                                        </p:tgtEl>
                                        <p:attrNameLst>
                                          <p:attrName>style.visibility</p:attrName>
                                        </p:attrNameLst>
                                      </p:cBhvr>
                                      <p:to>
                                        <p:strVal val="visible"/>
                                      </p:to>
                                    </p:set>
                                    <p:animEffect transition="in" filter="fade">
                                      <p:cBhvr>
                                        <p:cTn id="18" dur="500"/>
                                        <p:tgtEl>
                                          <p:spTgt spid="5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6"/>
                                        </p:tgtEl>
                                        <p:attrNameLst>
                                          <p:attrName>style.visibility</p:attrName>
                                        </p:attrNameLst>
                                      </p:cBhvr>
                                      <p:to>
                                        <p:strVal val="visible"/>
                                      </p:to>
                                    </p:set>
                                    <p:animEffect transition="in" filter="fade">
                                      <p:cBhvr>
                                        <p:cTn id="21" dur="500"/>
                                        <p:tgtEl>
                                          <p:spTgt spid="5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6"/>
                                        </p:tgtEl>
                                        <p:attrNameLst>
                                          <p:attrName>style.visibility</p:attrName>
                                        </p:attrNameLst>
                                      </p:cBhvr>
                                      <p:to>
                                        <p:strVal val="visible"/>
                                      </p:to>
                                    </p:set>
                                    <p:animEffect transition="in" filter="fade">
                                      <p:cBhvr>
                                        <p:cTn id="26" dur="500"/>
                                        <p:tgtEl>
                                          <p:spTgt spid="6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0"/>
                                        </p:tgtEl>
                                        <p:attrNameLst>
                                          <p:attrName>style.visibility</p:attrName>
                                        </p:attrNameLst>
                                      </p:cBhvr>
                                      <p:to>
                                        <p:strVal val="visible"/>
                                      </p:to>
                                    </p:set>
                                    <p:animEffect transition="in" filter="fade">
                                      <p:cBhvr>
                                        <p:cTn id="29" dur="500"/>
                                        <p:tgtEl>
                                          <p:spTgt spid="60"/>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58"/>
                                        </p:tgtEl>
                                        <p:attrNameLst>
                                          <p:attrName>style.visibility</p:attrName>
                                        </p:attrNameLst>
                                      </p:cBhvr>
                                      <p:to>
                                        <p:strVal val="visible"/>
                                      </p:to>
                                    </p:set>
                                    <p:animEffect transition="in" filter="fade">
                                      <p:cBhvr>
                                        <p:cTn id="32" dur="500"/>
                                        <p:tgtEl>
                                          <p:spTgt spid="5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5"/>
                                        </p:tgtEl>
                                        <p:attrNameLst>
                                          <p:attrName>style.visibility</p:attrName>
                                        </p:attrNameLst>
                                      </p:cBhvr>
                                      <p:to>
                                        <p:strVal val="visible"/>
                                      </p:to>
                                    </p:set>
                                    <p:animEffect transition="in" filter="fade">
                                      <p:cBhvr>
                                        <p:cTn id="37" dur="500"/>
                                        <p:tgtEl>
                                          <p:spTgt spid="65"/>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57"/>
                                        </p:tgtEl>
                                        <p:attrNameLst>
                                          <p:attrName>style.visibility</p:attrName>
                                        </p:attrNameLst>
                                      </p:cBhvr>
                                      <p:to>
                                        <p:strVal val="visible"/>
                                      </p:to>
                                    </p:set>
                                    <p:animEffect transition="in" filter="fade">
                                      <p:cBhvr>
                                        <p:cTn id="40" dur="500"/>
                                        <p:tgtEl>
                                          <p:spTgt spid="57"/>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51"/>
                                        </p:tgtEl>
                                        <p:attrNameLst>
                                          <p:attrName>style.visibility</p:attrName>
                                        </p:attrNameLst>
                                      </p:cBhvr>
                                      <p:to>
                                        <p:strVal val="visible"/>
                                      </p:to>
                                    </p:set>
                                    <p:animEffect transition="in" filter="fade">
                                      <p:cBhvr>
                                        <p:cTn id="43" dur="500"/>
                                        <p:tgtEl>
                                          <p:spTgt spid="51"/>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2"/>
                                        </p:tgtEl>
                                        <p:attrNameLst>
                                          <p:attrName>style.visibility</p:attrName>
                                        </p:attrNameLst>
                                      </p:cBhvr>
                                      <p:to>
                                        <p:strVal val="visible"/>
                                      </p:to>
                                    </p:set>
                                    <p:animEffect transition="in" filter="fade">
                                      <p:cBhvr>
                                        <p:cTn id="48" dur="500"/>
                                        <p:tgtEl>
                                          <p:spTgt spid="2"/>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45"/>
                                        </p:tgtEl>
                                        <p:attrNameLst>
                                          <p:attrName>style.visibility</p:attrName>
                                        </p:attrNameLst>
                                      </p:cBhvr>
                                      <p:to>
                                        <p:strVal val="visible"/>
                                      </p:to>
                                    </p:set>
                                    <p:animEffect transition="in" filter="fade">
                                      <p:cBhvr>
                                        <p:cTn id="51" dur="500"/>
                                        <p:tgtEl>
                                          <p:spTgt spid="45"/>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48"/>
                                        </p:tgtEl>
                                        <p:attrNameLst>
                                          <p:attrName>style.visibility</p:attrName>
                                        </p:attrNameLst>
                                      </p:cBhvr>
                                      <p:to>
                                        <p:strVal val="visible"/>
                                      </p:to>
                                    </p:set>
                                    <p:animEffect transition="in" filter="fade">
                                      <p:cBhvr>
                                        <p:cTn id="56" dur="500"/>
                                        <p:tgtEl>
                                          <p:spTgt spid="48"/>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47"/>
                                        </p:tgtEl>
                                        <p:attrNameLst>
                                          <p:attrName>style.visibility</p:attrName>
                                        </p:attrNameLst>
                                      </p:cBhvr>
                                      <p:to>
                                        <p:strVal val="visible"/>
                                      </p:to>
                                    </p:set>
                                    <p:animEffect transition="in" filter="fade">
                                      <p:cBhvr>
                                        <p:cTn id="61" dur="500"/>
                                        <p:tgtEl>
                                          <p:spTgt spid="47"/>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59"/>
                                        </p:tgtEl>
                                        <p:attrNameLst>
                                          <p:attrName>style.visibility</p:attrName>
                                        </p:attrNameLst>
                                      </p:cBhvr>
                                      <p:to>
                                        <p:strVal val="visible"/>
                                      </p:to>
                                    </p:set>
                                    <p:animEffect transition="in" filter="fade">
                                      <p:cBhvr>
                                        <p:cTn id="64" dur="500"/>
                                        <p:tgtEl>
                                          <p:spTgt spid="59"/>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61"/>
                                        </p:tgtEl>
                                        <p:attrNameLst>
                                          <p:attrName>style.visibility</p:attrName>
                                        </p:attrNameLst>
                                      </p:cBhvr>
                                      <p:to>
                                        <p:strVal val="visible"/>
                                      </p:to>
                                    </p:set>
                                    <p:animEffect transition="in" filter="fade">
                                      <p:cBhvr>
                                        <p:cTn id="69" dur="500"/>
                                        <p:tgtEl>
                                          <p:spTgt spid="61"/>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64">
                                            <p:txEl>
                                              <p:pRg st="0" end="0"/>
                                            </p:txEl>
                                          </p:spTgt>
                                        </p:tgtEl>
                                        <p:attrNameLst>
                                          <p:attrName>style.visibility</p:attrName>
                                        </p:attrNameLst>
                                      </p:cBhvr>
                                      <p:to>
                                        <p:strVal val="visible"/>
                                      </p:to>
                                    </p:set>
                                    <p:animEffect transition="in" filter="fade">
                                      <p:cBhvr>
                                        <p:cTn id="74" dur="500"/>
                                        <p:tgtEl>
                                          <p:spTgt spid="64">
                                            <p:txEl>
                                              <p:pRg st="0" end="0"/>
                                            </p:txEl>
                                          </p:spTgt>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62"/>
                                        </p:tgtEl>
                                        <p:attrNameLst>
                                          <p:attrName>style.visibility</p:attrName>
                                        </p:attrNameLst>
                                      </p:cBhvr>
                                      <p:to>
                                        <p:strVal val="visible"/>
                                      </p:to>
                                    </p:set>
                                    <p:animEffect transition="in" filter="fade">
                                      <p:cBhvr>
                                        <p:cTn id="77"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2" grpId="0" animBg="1"/>
      <p:bldP spid="47" grpId="0" animBg="1"/>
      <p:bldP spid="48"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5" grpId="0"/>
      <p:bldP spid="66" grpId="0"/>
    </p:bld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1800" b="1" dirty="0" err="1">
                <a:solidFill>
                  <a:schemeClr val="bg1"/>
                </a:solidFill>
                <a:effectLst>
                  <a:glow rad="431800">
                    <a:schemeClr val="tx1">
                      <a:alpha val="66000"/>
                    </a:schemeClr>
                  </a:glow>
                </a:effectLst>
                <a:latin typeface="Dune Rise" panose="02000503000000000000" pitchFamily="50" charset="0"/>
              </a:rPr>
              <a:t>Multi-MOdal</a:t>
            </a:r>
            <a:r>
              <a:rPr lang="en-US" sz="1800" b="1" dirty="0">
                <a:solidFill>
                  <a:schemeClr val="bg1"/>
                </a:solidFill>
                <a:effectLst>
                  <a:glow rad="431800">
                    <a:schemeClr val="tx1">
                      <a:alpha val="66000"/>
                    </a:schemeClr>
                  </a:glow>
                </a:effectLst>
                <a:latin typeface="Dune Rise" panose="02000503000000000000" pitchFamily="50" charset="0"/>
              </a:rPr>
              <a:t> </a:t>
            </a:r>
            <a:r>
              <a:rPr lang="en-US" sz="1800" b="1" dirty="0" err="1">
                <a:solidFill>
                  <a:schemeClr val="bg1"/>
                </a:solidFill>
                <a:effectLst>
                  <a:glow rad="431800">
                    <a:schemeClr val="tx1">
                      <a:alpha val="66000"/>
                    </a:schemeClr>
                  </a:glow>
                </a:effectLst>
                <a:latin typeface="Dune Rise" panose="02000503000000000000" pitchFamily="50" charset="0"/>
              </a:rPr>
              <a:t>ApplicaitOns</a:t>
            </a:r>
            <a:endParaRPr lang="en-US" sz="1800" b="1" dirty="0">
              <a:solidFill>
                <a:schemeClr val="bg1"/>
              </a:solidFill>
              <a:effectLst>
                <a:glow rad="431800">
                  <a:schemeClr val="tx1">
                    <a:alpha val="66000"/>
                  </a:schemeClr>
                </a:glow>
              </a:effectLst>
              <a:latin typeface="Dune Rise" panose="02000503000000000000" pitchFamily="50" charset="0"/>
            </a:endParaRPr>
          </a:p>
        </p:txBody>
      </p:sp>
      <p:sp>
        <p:nvSpPr>
          <p:cNvPr id="3" name="Rectangle 2">
            <a:extLst>
              <a:ext uri="{FF2B5EF4-FFF2-40B4-BE49-F238E27FC236}">
                <a16:creationId xmlns:a16="http://schemas.microsoft.com/office/drawing/2014/main" id="{53C1AD59-A90F-EC4F-4915-90378590DF1B}"/>
              </a:ext>
            </a:extLst>
          </p:cNvPr>
          <p:cNvSpPr/>
          <p:nvPr/>
        </p:nvSpPr>
        <p:spPr>
          <a:xfrm>
            <a:off x="1474637" y="1481412"/>
            <a:ext cx="1436038" cy="9144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LLM Model</a:t>
            </a:r>
          </a:p>
          <a:p>
            <a:pPr algn="ctr"/>
            <a:r>
              <a:rPr lang="en-US" dirty="0"/>
              <a:t>(Pretrained)</a:t>
            </a:r>
          </a:p>
        </p:txBody>
      </p:sp>
      <p:sp>
        <p:nvSpPr>
          <p:cNvPr id="5" name="Rectangle 4">
            <a:extLst>
              <a:ext uri="{FF2B5EF4-FFF2-40B4-BE49-F238E27FC236}">
                <a16:creationId xmlns:a16="http://schemas.microsoft.com/office/drawing/2014/main" id="{886B9F18-7187-EEA7-F8B2-A3683D83B5F7}"/>
              </a:ext>
            </a:extLst>
          </p:cNvPr>
          <p:cNvSpPr/>
          <p:nvPr/>
        </p:nvSpPr>
        <p:spPr>
          <a:xfrm>
            <a:off x="3947951" y="1127518"/>
            <a:ext cx="763020" cy="16446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API</a:t>
            </a:r>
          </a:p>
        </p:txBody>
      </p:sp>
      <p:sp>
        <p:nvSpPr>
          <p:cNvPr id="6" name="Arrow: Left-Right 5">
            <a:extLst>
              <a:ext uri="{FF2B5EF4-FFF2-40B4-BE49-F238E27FC236}">
                <a16:creationId xmlns:a16="http://schemas.microsoft.com/office/drawing/2014/main" id="{6C98AF77-9102-A8A7-5E2D-9405CE7FE815}"/>
              </a:ext>
            </a:extLst>
          </p:cNvPr>
          <p:cNvSpPr/>
          <p:nvPr/>
        </p:nvSpPr>
        <p:spPr>
          <a:xfrm>
            <a:off x="3080360" y="1739162"/>
            <a:ext cx="763019"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Left-Right 13">
            <a:extLst>
              <a:ext uri="{FF2B5EF4-FFF2-40B4-BE49-F238E27FC236}">
                <a16:creationId xmlns:a16="http://schemas.microsoft.com/office/drawing/2014/main" id="{66BC735B-DED6-EA93-AEC9-61B0E05BB35D}"/>
              </a:ext>
            </a:extLst>
          </p:cNvPr>
          <p:cNvSpPr/>
          <p:nvPr/>
        </p:nvSpPr>
        <p:spPr>
          <a:xfrm>
            <a:off x="4841761" y="1739162"/>
            <a:ext cx="763019"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C3A2F06-9235-8E8C-5299-610368C13BE1}"/>
              </a:ext>
            </a:extLst>
          </p:cNvPr>
          <p:cNvSpPr/>
          <p:nvPr/>
        </p:nvSpPr>
        <p:spPr>
          <a:xfrm>
            <a:off x="2743200" y="3692511"/>
            <a:ext cx="3684103" cy="91440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AI Model</a:t>
            </a:r>
          </a:p>
          <a:p>
            <a:pPr algn="ctr"/>
            <a:r>
              <a:rPr lang="en-US" dirty="0"/>
              <a:t>(Vision, Speech Recognition, etc.)</a:t>
            </a:r>
          </a:p>
        </p:txBody>
      </p:sp>
      <p:sp>
        <p:nvSpPr>
          <p:cNvPr id="13" name="Arrow: Left-Right 12">
            <a:extLst>
              <a:ext uri="{FF2B5EF4-FFF2-40B4-BE49-F238E27FC236}">
                <a16:creationId xmlns:a16="http://schemas.microsoft.com/office/drawing/2014/main" id="{F219F5DA-1FBA-1C73-21D7-36187D7E310A}"/>
              </a:ext>
            </a:extLst>
          </p:cNvPr>
          <p:cNvSpPr/>
          <p:nvPr/>
        </p:nvSpPr>
        <p:spPr>
          <a:xfrm rot="5400000">
            <a:off x="3947951" y="3032912"/>
            <a:ext cx="763019"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C264973-7792-DBC0-68AD-659ED1FDEE09}"/>
              </a:ext>
            </a:extLst>
          </p:cNvPr>
          <p:cNvSpPr/>
          <p:nvPr/>
        </p:nvSpPr>
        <p:spPr>
          <a:xfrm>
            <a:off x="5810089" y="1203342"/>
            <a:ext cx="1031945" cy="13427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a:t>
            </a:r>
          </a:p>
          <a:p>
            <a:pPr algn="ctr"/>
            <a:r>
              <a:rPr lang="en-US" dirty="0"/>
              <a:t>Context</a:t>
            </a:r>
          </a:p>
        </p:txBody>
      </p:sp>
      <p:sp>
        <p:nvSpPr>
          <p:cNvPr id="16" name="Rectangle 15">
            <a:extLst>
              <a:ext uri="{FF2B5EF4-FFF2-40B4-BE49-F238E27FC236}">
                <a16:creationId xmlns:a16="http://schemas.microsoft.com/office/drawing/2014/main" id="{9FEC038D-E17F-66F5-4589-0F33DB45EDBB}"/>
              </a:ext>
            </a:extLst>
          </p:cNvPr>
          <p:cNvSpPr/>
          <p:nvPr/>
        </p:nvSpPr>
        <p:spPr>
          <a:xfrm>
            <a:off x="5962489" y="1355742"/>
            <a:ext cx="1031945" cy="13427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a:t>
            </a:r>
          </a:p>
          <a:p>
            <a:pPr algn="ctr"/>
            <a:r>
              <a:rPr lang="en-US" dirty="0"/>
              <a:t>Context</a:t>
            </a:r>
          </a:p>
        </p:txBody>
      </p:sp>
      <p:sp>
        <p:nvSpPr>
          <p:cNvPr id="19" name="Rectangle 18">
            <a:extLst>
              <a:ext uri="{FF2B5EF4-FFF2-40B4-BE49-F238E27FC236}">
                <a16:creationId xmlns:a16="http://schemas.microsoft.com/office/drawing/2014/main" id="{73AAAAB9-F19D-64A0-C107-688ED3A5C31B}"/>
              </a:ext>
            </a:extLst>
          </p:cNvPr>
          <p:cNvSpPr/>
          <p:nvPr/>
        </p:nvSpPr>
        <p:spPr>
          <a:xfrm>
            <a:off x="6114889" y="1508142"/>
            <a:ext cx="1031945" cy="13427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a:t>
            </a:r>
          </a:p>
          <a:p>
            <a:pPr algn="ctr"/>
            <a:r>
              <a:rPr lang="en-US" dirty="0"/>
              <a:t>Context</a:t>
            </a:r>
          </a:p>
        </p:txBody>
      </p:sp>
    </p:spTree>
    <p:extLst>
      <p:ext uri="{BB962C8B-B14F-4D97-AF65-F5344CB8AC3E}">
        <p14:creationId xmlns:p14="http://schemas.microsoft.com/office/powerpoint/2010/main" val="291708096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1800" b="1" dirty="0" err="1">
                <a:solidFill>
                  <a:schemeClr val="bg1"/>
                </a:solidFill>
                <a:effectLst>
                  <a:glow rad="431800">
                    <a:schemeClr val="tx1">
                      <a:alpha val="66000"/>
                    </a:schemeClr>
                  </a:glow>
                </a:effectLst>
                <a:latin typeface="Dune Rise" panose="02000503000000000000" pitchFamily="50" charset="0"/>
              </a:rPr>
              <a:t>Multi-MOdal</a:t>
            </a:r>
            <a:r>
              <a:rPr lang="en-US" sz="1800" b="1" dirty="0">
                <a:solidFill>
                  <a:schemeClr val="bg1"/>
                </a:solidFill>
                <a:effectLst>
                  <a:glow rad="431800">
                    <a:schemeClr val="tx1">
                      <a:alpha val="66000"/>
                    </a:schemeClr>
                  </a:glow>
                </a:effectLst>
                <a:latin typeface="Dune Rise" panose="02000503000000000000" pitchFamily="50" charset="0"/>
              </a:rPr>
              <a:t> </a:t>
            </a:r>
            <a:r>
              <a:rPr lang="en-US" sz="1800" b="1" dirty="0" err="1">
                <a:solidFill>
                  <a:schemeClr val="bg1"/>
                </a:solidFill>
                <a:effectLst>
                  <a:glow rad="431800">
                    <a:schemeClr val="tx1">
                      <a:alpha val="66000"/>
                    </a:schemeClr>
                  </a:glow>
                </a:effectLst>
                <a:latin typeface="Dune Rise" panose="02000503000000000000" pitchFamily="50" charset="0"/>
              </a:rPr>
              <a:t>ApplicaitOns</a:t>
            </a:r>
            <a:endParaRPr lang="en-US" sz="1800" b="1" dirty="0">
              <a:solidFill>
                <a:schemeClr val="bg1"/>
              </a:solidFill>
              <a:effectLst>
                <a:glow rad="431800">
                  <a:schemeClr val="tx1">
                    <a:alpha val="66000"/>
                  </a:schemeClr>
                </a:glow>
              </a:effectLst>
              <a:latin typeface="Dune Rise" panose="02000503000000000000" pitchFamily="50" charset="0"/>
            </a:endParaRPr>
          </a:p>
        </p:txBody>
      </p:sp>
      <p:sp>
        <p:nvSpPr>
          <p:cNvPr id="3" name="Rectangle 2">
            <a:extLst>
              <a:ext uri="{FF2B5EF4-FFF2-40B4-BE49-F238E27FC236}">
                <a16:creationId xmlns:a16="http://schemas.microsoft.com/office/drawing/2014/main" id="{53C1AD59-A90F-EC4F-4915-90378590DF1B}"/>
              </a:ext>
            </a:extLst>
          </p:cNvPr>
          <p:cNvSpPr/>
          <p:nvPr/>
        </p:nvSpPr>
        <p:spPr>
          <a:xfrm>
            <a:off x="1474637" y="1481412"/>
            <a:ext cx="1436038" cy="9144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GPT 3.5</a:t>
            </a:r>
          </a:p>
        </p:txBody>
      </p:sp>
      <p:sp>
        <p:nvSpPr>
          <p:cNvPr id="5" name="Rectangle 4">
            <a:extLst>
              <a:ext uri="{FF2B5EF4-FFF2-40B4-BE49-F238E27FC236}">
                <a16:creationId xmlns:a16="http://schemas.microsoft.com/office/drawing/2014/main" id="{886B9F18-7187-EEA7-F8B2-A3683D83B5F7}"/>
              </a:ext>
            </a:extLst>
          </p:cNvPr>
          <p:cNvSpPr/>
          <p:nvPr/>
        </p:nvSpPr>
        <p:spPr>
          <a:xfrm>
            <a:off x="3947951" y="1127518"/>
            <a:ext cx="763020" cy="16446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Python API</a:t>
            </a:r>
          </a:p>
        </p:txBody>
      </p:sp>
      <p:sp>
        <p:nvSpPr>
          <p:cNvPr id="6" name="Arrow: Left-Right 5">
            <a:extLst>
              <a:ext uri="{FF2B5EF4-FFF2-40B4-BE49-F238E27FC236}">
                <a16:creationId xmlns:a16="http://schemas.microsoft.com/office/drawing/2014/main" id="{6C98AF77-9102-A8A7-5E2D-9405CE7FE815}"/>
              </a:ext>
            </a:extLst>
          </p:cNvPr>
          <p:cNvSpPr/>
          <p:nvPr/>
        </p:nvSpPr>
        <p:spPr>
          <a:xfrm>
            <a:off x="3080360" y="1739162"/>
            <a:ext cx="763019"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Left-Right 13">
            <a:extLst>
              <a:ext uri="{FF2B5EF4-FFF2-40B4-BE49-F238E27FC236}">
                <a16:creationId xmlns:a16="http://schemas.microsoft.com/office/drawing/2014/main" id="{66BC735B-DED6-EA93-AEC9-61B0E05BB35D}"/>
              </a:ext>
            </a:extLst>
          </p:cNvPr>
          <p:cNvSpPr/>
          <p:nvPr/>
        </p:nvSpPr>
        <p:spPr>
          <a:xfrm>
            <a:off x="4841761" y="1739162"/>
            <a:ext cx="763019"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C3A2F06-9235-8E8C-5299-610368C13BE1}"/>
              </a:ext>
            </a:extLst>
          </p:cNvPr>
          <p:cNvSpPr/>
          <p:nvPr/>
        </p:nvSpPr>
        <p:spPr>
          <a:xfrm>
            <a:off x="2743200" y="3692511"/>
            <a:ext cx="3684103" cy="91440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Whisper for Speech to Text</a:t>
            </a:r>
          </a:p>
        </p:txBody>
      </p:sp>
      <p:sp>
        <p:nvSpPr>
          <p:cNvPr id="13" name="Arrow: Left-Right 12">
            <a:extLst>
              <a:ext uri="{FF2B5EF4-FFF2-40B4-BE49-F238E27FC236}">
                <a16:creationId xmlns:a16="http://schemas.microsoft.com/office/drawing/2014/main" id="{F219F5DA-1FBA-1C73-21D7-36187D7E310A}"/>
              </a:ext>
            </a:extLst>
          </p:cNvPr>
          <p:cNvSpPr/>
          <p:nvPr/>
        </p:nvSpPr>
        <p:spPr>
          <a:xfrm rot="5400000">
            <a:off x="3947951" y="3032912"/>
            <a:ext cx="763019" cy="3989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C264973-7792-DBC0-68AD-659ED1FDEE09}"/>
              </a:ext>
            </a:extLst>
          </p:cNvPr>
          <p:cNvSpPr/>
          <p:nvPr/>
        </p:nvSpPr>
        <p:spPr>
          <a:xfrm>
            <a:off x="5810089" y="1203342"/>
            <a:ext cx="1031945" cy="13427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a:t>
            </a:r>
          </a:p>
          <a:p>
            <a:pPr algn="ctr"/>
            <a:r>
              <a:rPr lang="en-US" dirty="0"/>
              <a:t>Context</a:t>
            </a:r>
          </a:p>
        </p:txBody>
      </p:sp>
      <p:sp>
        <p:nvSpPr>
          <p:cNvPr id="16" name="Rectangle 15">
            <a:extLst>
              <a:ext uri="{FF2B5EF4-FFF2-40B4-BE49-F238E27FC236}">
                <a16:creationId xmlns:a16="http://schemas.microsoft.com/office/drawing/2014/main" id="{9FEC038D-E17F-66F5-4589-0F33DB45EDBB}"/>
              </a:ext>
            </a:extLst>
          </p:cNvPr>
          <p:cNvSpPr/>
          <p:nvPr/>
        </p:nvSpPr>
        <p:spPr>
          <a:xfrm>
            <a:off x="5962489" y="1355742"/>
            <a:ext cx="1031945" cy="13427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Client</a:t>
            </a:r>
          </a:p>
          <a:p>
            <a:pPr algn="ctr"/>
            <a:r>
              <a:rPr lang="en-US" dirty="0"/>
              <a:t>App</a:t>
            </a:r>
          </a:p>
          <a:p>
            <a:pPr algn="ctr"/>
            <a:r>
              <a:rPr lang="en-US" dirty="0"/>
              <a:t>Context</a:t>
            </a:r>
          </a:p>
        </p:txBody>
      </p:sp>
      <p:sp>
        <p:nvSpPr>
          <p:cNvPr id="19" name="Rectangle 18">
            <a:extLst>
              <a:ext uri="{FF2B5EF4-FFF2-40B4-BE49-F238E27FC236}">
                <a16:creationId xmlns:a16="http://schemas.microsoft.com/office/drawing/2014/main" id="{73AAAAB9-F19D-64A0-C107-688ED3A5C31B}"/>
              </a:ext>
            </a:extLst>
          </p:cNvPr>
          <p:cNvSpPr/>
          <p:nvPr/>
        </p:nvSpPr>
        <p:spPr>
          <a:xfrm>
            <a:off x="6114889" y="1508142"/>
            <a:ext cx="1031945" cy="13427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HTML Client</a:t>
            </a:r>
          </a:p>
        </p:txBody>
      </p:sp>
    </p:spTree>
    <p:extLst>
      <p:ext uri="{BB962C8B-B14F-4D97-AF65-F5344CB8AC3E}">
        <p14:creationId xmlns:p14="http://schemas.microsoft.com/office/powerpoint/2010/main" val="9841351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800" b="1" dirty="0">
                <a:solidFill>
                  <a:schemeClr val="bg1"/>
                </a:solidFill>
                <a:effectLst>
                  <a:glow rad="431800">
                    <a:schemeClr val="tx1">
                      <a:alpha val="66000"/>
                    </a:schemeClr>
                  </a:glow>
                </a:effectLst>
                <a:latin typeface="Dune Rise" panose="02000503000000000000" pitchFamily="50" charset="0"/>
              </a:rPr>
              <a:t>What is</a:t>
            </a:r>
          </a:p>
          <a:p>
            <a:pPr>
              <a:lnSpc>
                <a:spcPct val="150000"/>
              </a:lnSpc>
            </a:pPr>
            <a:r>
              <a:rPr lang="en-US" sz="2800" b="1" dirty="0">
                <a:solidFill>
                  <a:schemeClr val="bg1"/>
                </a:solidFill>
                <a:effectLst>
                  <a:glow rad="431800">
                    <a:schemeClr val="tx1">
                      <a:alpha val="66000"/>
                    </a:schemeClr>
                  </a:glow>
                </a:effectLst>
                <a:latin typeface="Dune Rise" panose="02000503000000000000" pitchFamily="50" charset="0"/>
              </a:rPr>
              <a:t>An LLM ?</a:t>
            </a:r>
          </a:p>
        </p:txBody>
      </p:sp>
      <p:sp>
        <p:nvSpPr>
          <p:cNvPr id="2" name="TextBox 1">
            <a:extLst>
              <a:ext uri="{FF2B5EF4-FFF2-40B4-BE49-F238E27FC236}">
                <a16:creationId xmlns:a16="http://schemas.microsoft.com/office/drawing/2014/main" id="{690C9558-4784-701C-3C11-B8B8672E59CB}"/>
              </a:ext>
            </a:extLst>
          </p:cNvPr>
          <p:cNvSpPr txBox="1"/>
          <p:nvPr/>
        </p:nvSpPr>
        <p:spPr>
          <a:xfrm>
            <a:off x="1077468" y="1751617"/>
            <a:ext cx="7137400" cy="3354765"/>
          </a:xfrm>
          <a:prstGeom prst="rect">
            <a:avLst/>
          </a:prstGeom>
          <a:noFill/>
        </p:spPr>
        <p:txBody>
          <a:bodyPr wrap="square" rtlCol="0">
            <a:spAutoFit/>
          </a:bodyPr>
          <a:lstStyle/>
          <a:p>
            <a:r>
              <a:rPr lang="en-US" sz="3600" dirty="0"/>
              <a:t>“I have a bug. Can you help?”</a:t>
            </a:r>
          </a:p>
          <a:p>
            <a:pPr marL="857250" indent="-857250">
              <a:buFont typeface="Arial" panose="020B0604020202020204" pitchFamily="34" charset="0"/>
              <a:buChar char="•"/>
            </a:pPr>
            <a:r>
              <a:rPr lang="en-US" sz="3600" dirty="0"/>
              <a:t>Are you sick?</a:t>
            </a:r>
          </a:p>
          <a:p>
            <a:pPr marL="857250" indent="-857250">
              <a:buFont typeface="Arial" panose="020B0604020202020204" pitchFamily="34" charset="0"/>
              <a:buChar char="•"/>
            </a:pPr>
            <a:r>
              <a:rPr lang="en-US" sz="3600" dirty="0"/>
              <a:t>Do you need an exterminator?</a:t>
            </a:r>
          </a:p>
          <a:p>
            <a:pPr marL="857250" indent="-857250">
              <a:buFont typeface="Arial" panose="020B0604020202020204" pitchFamily="34" charset="0"/>
              <a:buChar char="•"/>
            </a:pPr>
            <a:r>
              <a:rPr lang="en-US" sz="3600" dirty="0"/>
              <a:t>You heard something?</a:t>
            </a:r>
          </a:p>
          <a:p>
            <a:pPr marL="857250" indent="-857250">
              <a:buFont typeface="Arial" panose="020B0604020202020204" pitchFamily="34" charset="0"/>
              <a:buChar char="•"/>
            </a:pPr>
            <a:r>
              <a:rPr lang="en-US" sz="3600" dirty="0"/>
              <a:t>Is your code broken?</a:t>
            </a:r>
          </a:p>
          <a:p>
            <a:pPr marL="857250" indent="-857250">
              <a:buFont typeface="Arial" panose="020B0604020202020204" pitchFamily="34" charset="0"/>
              <a:buChar char="•"/>
            </a:pPr>
            <a:endParaRPr lang="en-US" sz="3200" dirty="0"/>
          </a:p>
        </p:txBody>
      </p:sp>
    </p:spTree>
    <p:extLst>
      <p:ext uri="{BB962C8B-B14F-4D97-AF65-F5344CB8AC3E}">
        <p14:creationId xmlns:p14="http://schemas.microsoft.com/office/powerpoint/2010/main" val="38762575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4000" b="1" dirty="0">
                <a:solidFill>
                  <a:schemeClr val="bg1"/>
                </a:solidFill>
                <a:effectLst>
                  <a:glow rad="431800">
                    <a:schemeClr val="tx1">
                      <a:alpha val="66000"/>
                    </a:schemeClr>
                  </a:glow>
                </a:effectLst>
                <a:latin typeface="Dune Rise" panose="02000503000000000000" pitchFamily="50" charset="0"/>
              </a:rPr>
              <a:t>Using</a:t>
            </a:r>
          </a:p>
          <a:p>
            <a:pPr>
              <a:lnSpc>
                <a:spcPct val="150000"/>
              </a:lnSpc>
            </a:pPr>
            <a:r>
              <a:rPr lang="en-US" sz="4000" b="1" dirty="0">
                <a:solidFill>
                  <a:schemeClr val="bg1"/>
                </a:solidFill>
                <a:effectLst>
                  <a:glow rad="431800">
                    <a:schemeClr val="tx1">
                      <a:alpha val="66000"/>
                    </a:schemeClr>
                  </a:glow>
                </a:effectLst>
                <a:latin typeface="Dune Rise" panose="02000503000000000000" pitchFamily="50" charset="0"/>
              </a:rPr>
              <a:t>LLMs</a:t>
            </a:r>
          </a:p>
        </p:txBody>
      </p:sp>
      <p:sp>
        <p:nvSpPr>
          <p:cNvPr id="2" name="TextBox 1">
            <a:extLst>
              <a:ext uri="{FF2B5EF4-FFF2-40B4-BE49-F238E27FC236}">
                <a16:creationId xmlns:a16="http://schemas.microsoft.com/office/drawing/2014/main" id="{690C9558-4784-701C-3C11-B8B8672E59CB}"/>
              </a:ext>
            </a:extLst>
          </p:cNvPr>
          <p:cNvSpPr txBox="1"/>
          <p:nvPr/>
        </p:nvSpPr>
        <p:spPr>
          <a:xfrm>
            <a:off x="867156" y="1351508"/>
            <a:ext cx="7137400" cy="4154984"/>
          </a:xfrm>
          <a:prstGeom prst="rect">
            <a:avLst/>
          </a:prstGeom>
          <a:noFill/>
        </p:spPr>
        <p:txBody>
          <a:bodyPr wrap="square" rtlCol="0">
            <a:spAutoFit/>
          </a:bodyPr>
          <a:lstStyle/>
          <a:p>
            <a:pPr marL="1028700" lvl="1" indent="-571500">
              <a:buFont typeface="Arial" panose="020B0604020202020204" pitchFamily="34" charset="0"/>
              <a:buChar char="•"/>
            </a:pPr>
            <a:r>
              <a:rPr lang="en-US" sz="2400" dirty="0"/>
              <a:t>Text Generation</a:t>
            </a:r>
          </a:p>
          <a:p>
            <a:pPr marL="1028700" lvl="1" indent="-571500">
              <a:buFont typeface="Arial" panose="020B0604020202020204" pitchFamily="34" charset="0"/>
              <a:buChar char="•"/>
            </a:pPr>
            <a:r>
              <a:rPr lang="en-US" sz="2400" dirty="0"/>
              <a:t>Translation</a:t>
            </a:r>
          </a:p>
          <a:p>
            <a:pPr marL="1028700" lvl="1" indent="-571500">
              <a:buFont typeface="Arial" panose="020B0604020202020204" pitchFamily="34" charset="0"/>
              <a:buChar char="•"/>
            </a:pPr>
            <a:r>
              <a:rPr lang="en-US" sz="2400" dirty="0"/>
              <a:t>Answering Questions</a:t>
            </a:r>
          </a:p>
          <a:p>
            <a:pPr marL="1028700" lvl="1" indent="-571500">
              <a:buFont typeface="Arial" panose="020B0604020202020204" pitchFamily="34" charset="0"/>
              <a:buChar char="•"/>
            </a:pPr>
            <a:r>
              <a:rPr lang="en-US" sz="2400" dirty="0"/>
              <a:t>Summarizing Text</a:t>
            </a:r>
          </a:p>
          <a:p>
            <a:pPr marL="1028700" lvl="1" indent="-571500">
              <a:buFont typeface="Arial" panose="020B0604020202020204" pitchFamily="34" charset="0"/>
              <a:buChar char="•"/>
            </a:pPr>
            <a:r>
              <a:rPr lang="en-US" sz="2400" dirty="0"/>
              <a:t>Text Completion</a:t>
            </a:r>
          </a:p>
          <a:p>
            <a:pPr marL="1028700" lvl="1" indent="-571500">
              <a:buFont typeface="Arial" panose="020B0604020202020204" pitchFamily="34" charset="0"/>
              <a:buChar char="•"/>
            </a:pPr>
            <a:r>
              <a:rPr lang="en-US" sz="2400" dirty="0"/>
              <a:t>Code Generation</a:t>
            </a:r>
          </a:p>
          <a:p>
            <a:pPr marL="1028700" lvl="1" indent="-571500">
              <a:buFont typeface="Arial" panose="020B0604020202020204" pitchFamily="34" charset="0"/>
              <a:buChar char="•"/>
            </a:pPr>
            <a:r>
              <a:rPr lang="en-US" sz="2400" dirty="0"/>
              <a:t>Content Moderation</a:t>
            </a:r>
          </a:p>
          <a:p>
            <a:pPr marL="1028700" lvl="1" indent="-571500">
              <a:buFont typeface="Arial" panose="020B0604020202020204" pitchFamily="34" charset="0"/>
              <a:buChar char="•"/>
            </a:pPr>
            <a:r>
              <a:rPr lang="en-US" sz="2400" dirty="0"/>
              <a:t>Searching</a:t>
            </a:r>
          </a:p>
          <a:p>
            <a:pPr marL="1028700" lvl="1" indent="-571500">
              <a:buFont typeface="Arial" panose="020B0604020202020204" pitchFamily="34" charset="0"/>
              <a:buChar char="•"/>
            </a:pPr>
            <a:r>
              <a:rPr lang="en-US" sz="2400" dirty="0"/>
              <a:t>Sentiment Analysis</a:t>
            </a:r>
          </a:p>
          <a:p>
            <a:pPr marL="1028700" lvl="1" indent="-571500">
              <a:buFont typeface="Arial" panose="020B0604020202020204" pitchFamily="34" charset="0"/>
              <a:buChar char="•"/>
            </a:pPr>
            <a:r>
              <a:rPr lang="en-US" sz="2400" dirty="0"/>
              <a:t>Brainstorming</a:t>
            </a:r>
          </a:p>
          <a:p>
            <a:pPr marL="1028700" lvl="1" indent="-571500">
              <a:buFont typeface="Arial" panose="020B0604020202020204" pitchFamily="34" charset="0"/>
              <a:buChar char="•"/>
            </a:pPr>
            <a:r>
              <a:rPr lang="en-US" sz="2400" dirty="0"/>
              <a:t>Grammar Checking</a:t>
            </a:r>
          </a:p>
        </p:txBody>
      </p:sp>
    </p:spTree>
    <p:extLst>
      <p:ext uri="{BB962C8B-B14F-4D97-AF65-F5344CB8AC3E}">
        <p14:creationId xmlns:p14="http://schemas.microsoft.com/office/powerpoint/2010/main" val="14323546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800" b="1" dirty="0">
                <a:solidFill>
                  <a:schemeClr val="bg1"/>
                </a:solidFill>
                <a:effectLst>
                  <a:glow rad="431800">
                    <a:schemeClr val="tx1">
                      <a:alpha val="66000"/>
                    </a:schemeClr>
                  </a:glow>
                </a:effectLst>
                <a:latin typeface="Dune Rise" panose="02000503000000000000" pitchFamily="50" charset="0"/>
              </a:rPr>
              <a:t>What is</a:t>
            </a:r>
          </a:p>
          <a:p>
            <a:pPr>
              <a:lnSpc>
                <a:spcPct val="150000"/>
              </a:lnSpc>
            </a:pPr>
            <a:r>
              <a:rPr lang="en-US" sz="2800" b="1" dirty="0">
                <a:solidFill>
                  <a:schemeClr val="bg1"/>
                </a:solidFill>
                <a:effectLst>
                  <a:glow rad="431800">
                    <a:schemeClr val="tx1">
                      <a:alpha val="66000"/>
                    </a:schemeClr>
                  </a:glow>
                </a:effectLst>
                <a:latin typeface="Dune Rise" panose="02000503000000000000" pitchFamily="50" charset="0"/>
              </a:rPr>
              <a:t>An LLM ?</a:t>
            </a:r>
          </a:p>
        </p:txBody>
      </p:sp>
      <p:sp>
        <p:nvSpPr>
          <p:cNvPr id="2" name="TextBox 1">
            <a:extLst>
              <a:ext uri="{FF2B5EF4-FFF2-40B4-BE49-F238E27FC236}">
                <a16:creationId xmlns:a16="http://schemas.microsoft.com/office/drawing/2014/main" id="{690C9558-4784-701C-3C11-B8B8672E59CB}"/>
              </a:ext>
            </a:extLst>
          </p:cNvPr>
          <p:cNvSpPr txBox="1"/>
          <p:nvPr/>
        </p:nvSpPr>
        <p:spPr>
          <a:xfrm>
            <a:off x="603358" y="637932"/>
            <a:ext cx="7137400" cy="3046988"/>
          </a:xfrm>
          <a:prstGeom prst="rect">
            <a:avLst/>
          </a:prstGeom>
          <a:noFill/>
        </p:spPr>
        <p:txBody>
          <a:bodyPr wrap="square" rtlCol="0">
            <a:spAutoFit/>
          </a:bodyPr>
          <a:lstStyle/>
          <a:p>
            <a:pPr marL="1028700" lvl="1" indent="-571500">
              <a:buFont typeface="Arial" panose="020B0604020202020204" pitchFamily="34" charset="0"/>
              <a:buChar char="•"/>
            </a:pPr>
            <a:r>
              <a:rPr lang="en-US" sz="2400" dirty="0"/>
              <a:t>Parameters – the number of “knobs” available on the LLM.</a:t>
            </a:r>
          </a:p>
          <a:p>
            <a:pPr marL="1028700" lvl="1" indent="-571500">
              <a:buFont typeface="Arial" panose="020B0604020202020204" pitchFamily="34" charset="0"/>
              <a:buChar char="•"/>
            </a:pPr>
            <a:r>
              <a:rPr lang="en-US" sz="2400" dirty="0"/>
              <a:t>Tokens/Prompt – what you provide to the LLM as part of your query.</a:t>
            </a:r>
          </a:p>
          <a:p>
            <a:pPr marL="1028700" lvl="1" indent="-571500">
              <a:buFont typeface="Arial" panose="020B0604020202020204" pitchFamily="34" charset="0"/>
              <a:buChar char="•"/>
            </a:pPr>
            <a:r>
              <a:rPr lang="en-US" sz="2400" dirty="0"/>
              <a:t>Batch Size – the size of the test data used for generating an LLM.</a:t>
            </a:r>
          </a:p>
          <a:p>
            <a:pPr marL="1028700" lvl="1" indent="-571500">
              <a:buFont typeface="Arial" panose="020B0604020202020204" pitchFamily="34" charset="0"/>
              <a:buChar char="•"/>
            </a:pPr>
            <a:endParaRPr lang="en-US" sz="2400" dirty="0"/>
          </a:p>
          <a:p>
            <a:pPr marL="1028700" lvl="1" indent="-571500">
              <a:buFont typeface="Arial" panose="020B0604020202020204" pitchFamily="34" charset="0"/>
              <a:buChar char="•"/>
            </a:pPr>
            <a:endParaRPr lang="en-US" sz="2400" dirty="0"/>
          </a:p>
        </p:txBody>
      </p:sp>
      <p:sp>
        <p:nvSpPr>
          <p:cNvPr id="3" name="Rectangle 2">
            <a:extLst>
              <a:ext uri="{FF2B5EF4-FFF2-40B4-BE49-F238E27FC236}">
                <a16:creationId xmlns:a16="http://schemas.microsoft.com/office/drawing/2014/main" id="{AF9E4CA6-F1C5-9859-5AFF-617F279E4F4C}"/>
              </a:ext>
            </a:extLst>
          </p:cNvPr>
          <p:cNvSpPr/>
          <p:nvPr/>
        </p:nvSpPr>
        <p:spPr>
          <a:xfrm>
            <a:off x="514157" y="4117678"/>
            <a:ext cx="1114497" cy="159588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Dataset</a:t>
            </a:r>
          </a:p>
        </p:txBody>
      </p:sp>
      <p:sp>
        <p:nvSpPr>
          <p:cNvPr id="4" name="Rectangle 3">
            <a:extLst>
              <a:ext uri="{FF2B5EF4-FFF2-40B4-BE49-F238E27FC236}">
                <a16:creationId xmlns:a16="http://schemas.microsoft.com/office/drawing/2014/main" id="{E21886BD-A4DA-0391-89A6-2980A1F4613C}"/>
              </a:ext>
            </a:extLst>
          </p:cNvPr>
          <p:cNvSpPr/>
          <p:nvPr/>
        </p:nvSpPr>
        <p:spPr>
          <a:xfrm>
            <a:off x="2123923" y="3838757"/>
            <a:ext cx="1114496" cy="8655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Training</a:t>
            </a:r>
          </a:p>
          <a:p>
            <a:pPr algn="ctr"/>
            <a:r>
              <a:rPr lang="en-US" dirty="0"/>
              <a:t>Data</a:t>
            </a:r>
          </a:p>
        </p:txBody>
      </p:sp>
      <p:sp>
        <p:nvSpPr>
          <p:cNvPr id="6" name="Rectangle 5">
            <a:extLst>
              <a:ext uri="{FF2B5EF4-FFF2-40B4-BE49-F238E27FC236}">
                <a16:creationId xmlns:a16="http://schemas.microsoft.com/office/drawing/2014/main" id="{99FCBDA7-E380-5838-2AFB-7BA6F88D9A0E}"/>
              </a:ext>
            </a:extLst>
          </p:cNvPr>
          <p:cNvSpPr/>
          <p:nvPr/>
        </p:nvSpPr>
        <p:spPr>
          <a:xfrm>
            <a:off x="2123922" y="5024346"/>
            <a:ext cx="1114497" cy="8655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Testing</a:t>
            </a:r>
          </a:p>
          <a:p>
            <a:pPr algn="ctr"/>
            <a:r>
              <a:rPr lang="en-US" dirty="0"/>
              <a:t> Data</a:t>
            </a:r>
          </a:p>
        </p:txBody>
      </p:sp>
      <p:cxnSp>
        <p:nvCxnSpPr>
          <p:cNvPr id="8" name="Straight Arrow Connector 7">
            <a:extLst>
              <a:ext uri="{FF2B5EF4-FFF2-40B4-BE49-F238E27FC236}">
                <a16:creationId xmlns:a16="http://schemas.microsoft.com/office/drawing/2014/main" id="{6AB760AA-4C81-DD0F-8F66-9BEE55D0140F}"/>
              </a:ext>
            </a:extLst>
          </p:cNvPr>
          <p:cNvCxnSpPr>
            <a:cxnSpLocks/>
            <a:stCxn id="3" idx="3"/>
            <a:endCxn id="4" idx="1"/>
          </p:cNvCxnSpPr>
          <p:nvPr/>
        </p:nvCxnSpPr>
        <p:spPr>
          <a:xfrm flipV="1">
            <a:off x="1628654" y="4271515"/>
            <a:ext cx="495269" cy="6441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446558AB-982C-6F4B-0DAE-00E34771D54D}"/>
              </a:ext>
            </a:extLst>
          </p:cNvPr>
          <p:cNvCxnSpPr>
            <a:cxnSpLocks/>
            <a:stCxn id="3" idx="3"/>
            <a:endCxn id="6" idx="1"/>
          </p:cNvCxnSpPr>
          <p:nvPr/>
        </p:nvCxnSpPr>
        <p:spPr>
          <a:xfrm>
            <a:off x="1628654" y="4915621"/>
            <a:ext cx="495268" cy="5414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002E4E07-7F55-0775-B327-406470BC3F2F}"/>
              </a:ext>
            </a:extLst>
          </p:cNvPr>
          <p:cNvSpPr/>
          <p:nvPr/>
        </p:nvSpPr>
        <p:spPr>
          <a:xfrm>
            <a:off x="4623135" y="3838757"/>
            <a:ext cx="1157884" cy="8655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Candidate</a:t>
            </a:r>
          </a:p>
          <a:p>
            <a:pPr algn="ctr"/>
            <a:r>
              <a:rPr lang="en-US" dirty="0"/>
              <a:t>Model</a:t>
            </a:r>
          </a:p>
        </p:txBody>
      </p:sp>
      <p:sp>
        <p:nvSpPr>
          <p:cNvPr id="15" name="Rectangle 14">
            <a:extLst>
              <a:ext uri="{FF2B5EF4-FFF2-40B4-BE49-F238E27FC236}">
                <a16:creationId xmlns:a16="http://schemas.microsoft.com/office/drawing/2014/main" id="{9E962450-6CF8-F9E2-E4DA-E7D0DA78849A}"/>
              </a:ext>
            </a:extLst>
          </p:cNvPr>
          <p:cNvSpPr/>
          <p:nvPr/>
        </p:nvSpPr>
        <p:spPr>
          <a:xfrm>
            <a:off x="3409256" y="3838757"/>
            <a:ext cx="1043041" cy="86551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Training</a:t>
            </a:r>
          </a:p>
        </p:txBody>
      </p:sp>
      <p:cxnSp>
        <p:nvCxnSpPr>
          <p:cNvPr id="17" name="Straight Arrow Connector 16">
            <a:extLst>
              <a:ext uri="{FF2B5EF4-FFF2-40B4-BE49-F238E27FC236}">
                <a16:creationId xmlns:a16="http://schemas.microsoft.com/office/drawing/2014/main" id="{904DD70F-FF6B-3EF0-7CDF-2E8BCE7004D9}"/>
              </a:ext>
            </a:extLst>
          </p:cNvPr>
          <p:cNvCxnSpPr>
            <a:cxnSpLocks/>
            <a:stCxn id="4" idx="3"/>
            <a:endCxn id="15" idx="1"/>
          </p:cNvCxnSpPr>
          <p:nvPr/>
        </p:nvCxnSpPr>
        <p:spPr>
          <a:xfrm>
            <a:off x="3238419" y="4271515"/>
            <a:ext cx="1708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47848DF7-8879-ABE6-3483-A8FFBDF4C06D}"/>
              </a:ext>
            </a:extLst>
          </p:cNvPr>
          <p:cNvCxnSpPr>
            <a:cxnSpLocks/>
            <a:stCxn id="15" idx="3"/>
            <a:endCxn id="14" idx="1"/>
          </p:cNvCxnSpPr>
          <p:nvPr/>
        </p:nvCxnSpPr>
        <p:spPr>
          <a:xfrm>
            <a:off x="4452297" y="4271515"/>
            <a:ext cx="17083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BC2D8E26-B1FB-00A0-2A6A-742D29FC79C7}"/>
              </a:ext>
            </a:extLst>
          </p:cNvPr>
          <p:cNvSpPr/>
          <p:nvPr/>
        </p:nvSpPr>
        <p:spPr>
          <a:xfrm>
            <a:off x="6054188" y="3838757"/>
            <a:ext cx="1236453" cy="86551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Validation</a:t>
            </a:r>
          </a:p>
        </p:txBody>
      </p:sp>
      <p:cxnSp>
        <p:nvCxnSpPr>
          <p:cNvPr id="27" name="Straight Arrow Connector 26">
            <a:extLst>
              <a:ext uri="{FF2B5EF4-FFF2-40B4-BE49-F238E27FC236}">
                <a16:creationId xmlns:a16="http://schemas.microsoft.com/office/drawing/2014/main" id="{3940574C-9FB7-CD3E-1C38-6C5BB81C02C0}"/>
              </a:ext>
            </a:extLst>
          </p:cNvPr>
          <p:cNvCxnSpPr>
            <a:cxnSpLocks/>
            <a:stCxn id="14" idx="3"/>
            <a:endCxn id="23" idx="1"/>
          </p:cNvCxnSpPr>
          <p:nvPr/>
        </p:nvCxnSpPr>
        <p:spPr>
          <a:xfrm>
            <a:off x="5781019" y="4271515"/>
            <a:ext cx="27316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Connector: Elbow 28">
            <a:extLst>
              <a:ext uri="{FF2B5EF4-FFF2-40B4-BE49-F238E27FC236}">
                <a16:creationId xmlns:a16="http://schemas.microsoft.com/office/drawing/2014/main" id="{A9016583-D85A-EBBC-445F-6D695AF08F94}"/>
              </a:ext>
            </a:extLst>
          </p:cNvPr>
          <p:cNvCxnSpPr>
            <a:cxnSpLocks/>
            <a:stCxn id="6" idx="3"/>
            <a:endCxn id="23" idx="2"/>
          </p:cNvCxnSpPr>
          <p:nvPr/>
        </p:nvCxnSpPr>
        <p:spPr>
          <a:xfrm flipV="1">
            <a:off x="3238419" y="4704273"/>
            <a:ext cx="3433996" cy="75283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Connector: Elbow 61">
            <a:extLst>
              <a:ext uri="{FF2B5EF4-FFF2-40B4-BE49-F238E27FC236}">
                <a16:creationId xmlns:a16="http://schemas.microsoft.com/office/drawing/2014/main" id="{E12848FB-4DA6-6810-73B7-4921185A5DB8}"/>
              </a:ext>
            </a:extLst>
          </p:cNvPr>
          <p:cNvCxnSpPr>
            <a:stCxn id="23" idx="0"/>
            <a:endCxn id="15" idx="0"/>
          </p:cNvCxnSpPr>
          <p:nvPr/>
        </p:nvCxnSpPr>
        <p:spPr>
          <a:xfrm rot="16200000" flipV="1">
            <a:off x="5301596" y="2467938"/>
            <a:ext cx="12700" cy="2741638"/>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29397278-9001-72E3-D651-8E4BAAB6A154}"/>
              </a:ext>
            </a:extLst>
          </p:cNvPr>
          <p:cNvSpPr/>
          <p:nvPr/>
        </p:nvSpPr>
        <p:spPr>
          <a:xfrm>
            <a:off x="7483678" y="3845107"/>
            <a:ext cx="1157884" cy="8655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a:t>
            </a:r>
          </a:p>
          <a:p>
            <a:pPr algn="ctr"/>
            <a:r>
              <a:rPr lang="en-US" dirty="0"/>
              <a:t>Model</a:t>
            </a:r>
          </a:p>
        </p:txBody>
      </p:sp>
      <p:cxnSp>
        <p:nvCxnSpPr>
          <p:cNvPr id="69" name="Straight Arrow Connector 68">
            <a:extLst>
              <a:ext uri="{FF2B5EF4-FFF2-40B4-BE49-F238E27FC236}">
                <a16:creationId xmlns:a16="http://schemas.microsoft.com/office/drawing/2014/main" id="{76DBD67E-D427-698D-1653-CE629720BDFC}"/>
              </a:ext>
            </a:extLst>
          </p:cNvPr>
          <p:cNvCxnSpPr>
            <a:cxnSpLocks/>
            <a:stCxn id="23" idx="3"/>
            <a:endCxn id="68" idx="1"/>
          </p:cNvCxnSpPr>
          <p:nvPr/>
        </p:nvCxnSpPr>
        <p:spPr>
          <a:xfrm>
            <a:off x="7290641" y="4271515"/>
            <a:ext cx="193037" cy="63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7649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500"/>
                                        <p:tgtEl>
                                          <p:spTgt spid="17"/>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fade">
                                      <p:cBhvr>
                                        <p:cTn id="34" dur="500"/>
                                        <p:tgtEl>
                                          <p:spTgt spid="20"/>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9"/>
                                        </p:tgtEl>
                                        <p:attrNameLst>
                                          <p:attrName>style.visibility</p:attrName>
                                        </p:attrNameLst>
                                      </p:cBhvr>
                                      <p:to>
                                        <p:strVal val="visible"/>
                                      </p:to>
                                    </p:set>
                                    <p:animEffect transition="in" filter="fade">
                                      <p:cBhvr>
                                        <p:cTn id="42" dur="500"/>
                                        <p:tgtEl>
                                          <p:spTgt spid="29"/>
                                        </p:tgtEl>
                                      </p:cBhvr>
                                    </p:animEffect>
                                  </p:childTnLst>
                                </p:cTn>
                              </p:par>
                              <p:par>
                                <p:cTn id="43" presetID="10" presetClass="entr" presetSubtype="0" fill="hold" nodeType="with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fade">
                                      <p:cBhvr>
                                        <p:cTn id="45" dur="500"/>
                                        <p:tgtEl>
                                          <p:spTgt spid="2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3"/>
                                        </p:tgtEl>
                                        <p:attrNameLst>
                                          <p:attrName>style.visibility</p:attrName>
                                        </p:attrNameLst>
                                      </p:cBhvr>
                                      <p:to>
                                        <p:strVal val="visible"/>
                                      </p:to>
                                    </p:set>
                                    <p:animEffect transition="in" filter="fade">
                                      <p:cBhvr>
                                        <p:cTn id="48" dur="500"/>
                                        <p:tgtEl>
                                          <p:spTgt spid="23"/>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62"/>
                                        </p:tgtEl>
                                        <p:attrNameLst>
                                          <p:attrName>style.visibility</p:attrName>
                                        </p:attrNameLst>
                                      </p:cBhvr>
                                      <p:to>
                                        <p:strVal val="visible"/>
                                      </p:to>
                                    </p:set>
                                    <p:animEffect transition="in" filter="fade">
                                      <p:cBhvr>
                                        <p:cTn id="53" dur="500"/>
                                        <p:tgtEl>
                                          <p:spTgt spid="62"/>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68"/>
                                        </p:tgtEl>
                                        <p:attrNameLst>
                                          <p:attrName>style.visibility</p:attrName>
                                        </p:attrNameLst>
                                      </p:cBhvr>
                                      <p:to>
                                        <p:strVal val="visible"/>
                                      </p:to>
                                    </p:set>
                                    <p:animEffect transition="in" filter="fade">
                                      <p:cBhvr>
                                        <p:cTn id="58" dur="500"/>
                                        <p:tgtEl>
                                          <p:spTgt spid="68"/>
                                        </p:tgtEl>
                                      </p:cBhvr>
                                    </p:animEffect>
                                  </p:childTnLst>
                                </p:cTn>
                              </p:par>
                              <p:par>
                                <p:cTn id="59" presetID="10" presetClass="entr" presetSubtype="0" fill="hold" nodeType="withEffect">
                                  <p:stCondLst>
                                    <p:cond delay="0"/>
                                  </p:stCondLst>
                                  <p:childTnLst>
                                    <p:set>
                                      <p:cBhvr>
                                        <p:cTn id="60" dur="1" fill="hold">
                                          <p:stCondLst>
                                            <p:cond delay="0"/>
                                          </p:stCondLst>
                                        </p:cTn>
                                        <p:tgtEl>
                                          <p:spTgt spid="69"/>
                                        </p:tgtEl>
                                        <p:attrNameLst>
                                          <p:attrName>style.visibility</p:attrName>
                                        </p:attrNameLst>
                                      </p:cBhvr>
                                      <p:to>
                                        <p:strVal val="visible"/>
                                      </p:to>
                                    </p:set>
                                    <p:animEffect transition="in" filter="fade">
                                      <p:cBhvr>
                                        <p:cTn id="61"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6" grpId="0" animBg="1"/>
      <p:bldP spid="14" grpId="0" animBg="1"/>
      <p:bldP spid="15" grpId="0" animBg="1"/>
      <p:bldP spid="23" grpId="0" animBg="1"/>
      <p:bldP spid="68" grpId="0" animBg="1"/>
    </p:bldLst>
  </p:timing>
</p:sld>
</file>

<file path=ppt/slides/slide8.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800" b="1" dirty="0">
                <a:solidFill>
                  <a:schemeClr val="bg1"/>
                </a:solidFill>
                <a:effectLst>
                  <a:glow rad="431800">
                    <a:schemeClr val="tx1">
                      <a:alpha val="66000"/>
                    </a:schemeClr>
                  </a:glow>
                </a:effectLst>
                <a:latin typeface="Dune Rise" panose="02000503000000000000" pitchFamily="50" charset="0"/>
              </a:rPr>
              <a:t>What is</a:t>
            </a:r>
          </a:p>
          <a:p>
            <a:pPr>
              <a:lnSpc>
                <a:spcPct val="150000"/>
              </a:lnSpc>
            </a:pPr>
            <a:r>
              <a:rPr lang="en-US" sz="2800" b="1" dirty="0">
                <a:solidFill>
                  <a:schemeClr val="bg1"/>
                </a:solidFill>
                <a:effectLst>
                  <a:glow rad="431800">
                    <a:schemeClr val="tx1">
                      <a:alpha val="66000"/>
                    </a:schemeClr>
                  </a:glow>
                </a:effectLst>
                <a:latin typeface="Dune Rise" panose="02000503000000000000" pitchFamily="50" charset="0"/>
              </a:rPr>
              <a:t>An LLM ?</a:t>
            </a:r>
          </a:p>
        </p:txBody>
      </p:sp>
      <p:pic>
        <p:nvPicPr>
          <p:cNvPr id="3074" name="Picture 2" descr="Neural Networks Architecture">
            <a:extLst>
              <a:ext uri="{FF2B5EF4-FFF2-40B4-BE49-F238E27FC236}">
                <a16:creationId xmlns:a16="http://schemas.microsoft.com/office/drawing/2014/main" id="{579E54D8-F5BE-7DB6-A8F5-242B8F71BB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5608" y="1028700"/>
            <a:ext cx="7620000" cy="480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16759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0CC6FC1-A3CD-C0A9-F7D0-AAF3A44EE050}"/>
              </a:ext>
            </a:extLst>
          </p:cNvPr>
          <p:cNvSpPr txBox="1">
            <a:spLocks/>
          </p:cNvSpPr>
          <p:nvPr/>
        </p:nvSpPr>
        <p:spPr>
          <a:xfrm>
            <a:off x="9021289" y="0"/>
            <a:ext cx="3170711" cy="6858000"/>
          </a:xfrm>
          <a:prstGeom prst="rect">
            <a:avLst/>
          </a:prstGeom>
          <a:blipFill dpi="0" rotWithShape="1">
            <a:blip r:embed="rId2"/>
            <a:srcRect/>
            <a:tile tx="3784600" ty="-1130300" sx="100000" sy="100000" flip="none" algn="tl"/>
          </a:blipFill>
          <a:effectLst>
            <a:outerShdw blurRad="50800" dist="38100" dir="10800000" algn="r" rotWithShape="0">
              <a:prstClr val="black">
                <a:alpha val="40000"/>
              </a:prstClr>
            </a:outerShdw>
          </a:effectLst>
        </p:spPr>
        <p:txBody>
          <a:bodyPr vert="horz" lIns="0" tIns="1828800" rIns="0" bIns="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en-US" sz="2800" b="1" dirty="0">
                <a:solidFill>
                  <a:schemeClr val="bg1"/>
                </a:solidFill>
                <a:effectLst>
                  <a:glow rad="431800">
                    <a:schemeClr val="tx1">
                      <a:alpha val="66000"/>
                    </a:schemeClr>
                  </a:glow>
                </a:effectLst>
                <a:latin typeface="Dune Rise" panose="02000503000000000000" pitchFamily="50" charset="0"/>
              </a:rPr>
              <a:t>What is</a:t>
            </a:r>
          </a:p>
          <a:p>
            <a:pPr>
              <a:lnSpc>
                <a:spcPct val="150000"/>
              </a:lnSpc>
            </a:pPr>
            <a:r>
              <a:rPr lang="en-US" sz="2800" b="1" dirty="0">
                <a:solidFill>
                  <a:schemeClr val="bg1"/>
                </a:solidFill>
                <a:effectLst>
                  <a:glow rad="431800">
                    <a:schemeClr val="tx1">
                      <a:alpha val="66000"/>
                    </a:schemeClr>
                  </a:glow>
                </a:effectLst>
                <a:latin typeface="Dune Rise" panose="02000503000000000000" pitchFamily="50" charset="0"/>
              </a:rPr>
              <a:t>An LLM ?</a:t>
            </a:r>
          </a:p>
        </p:txBody>
      </p:sp>
      <p:graphicFrame>
        <p:nvGraphicFramePr>
          <p:cNvPr id="4" name="Chart 3">
            <a:extLst>
              <a:ext uri="{FF2B5EF4-FFF2-40B4-BE49-F238E27FC236}">
                <a16:creationId xmlns:a16="http://schemas.microsoft.com/office/drawing/2014/main" id="{982A80F4-40FC-5582-749E-3A95302D497C}"/>
              </a:ext>
            </a:extLst>
          </p:cNvPr>
          <p:cNvGraphicFramePr>
            <a:graphicFrameLocks/>
          </p:cNvGraphicFramePr>
          <p:nvPr>
            <p:extLst>
              <p:ext uri="{D42A27DB-BD31-4B8C-83A1-F6EECF244321}">
                <p14:modId xmlns:p14="http://schemas.microsoft.com/office/powerpoint/2010/main" val="800685741"/>
              </p:ext>
            </p:extLst>
          </p:nvPr>
        </p:nvGraphicFramePr>
        <p:xfrm>
          <a:off x="445697" y="457200"/>
          <a:ext cx="8229600" cy="59436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325416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143644</TotalTime>
  <Words>2112</Words>
  <Application>Microsoft Office PowerPoint</Application>
  <PresentationFormat>Widescreen</PresentationFormat>
  <Paragraphs>441</Paragraphs>
  <Slides>42</Slides>
  <Notes>0</Notes>
  <HiddenSlides>5</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42</vt:i4>
      </vt:variant>
    </vt:vector>
  </HeadingPairs>
  <TitlesOfParts>
    <vt:vector size="48" baseType="lpstr">
      <vt:lpstr>Arial</vt:lpstr>
      <vt:lpstr>Calibri</vt:lpstr>
      <vt:lpstr>Calibri Light</vt:lpstr>
      <vt:lpstr>Dune Rise</vt:lpstr>
      <vt:lpstr>Söhne</vt:lpstr>
      <vt:lpstr>Office Theme</vt:lpstr>
      <vt:lpstr>TeCH ON FIRe</vt:lpstr>
      <vt:lpstr>Design Patterns with LLMs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 ON FIRe</dc:title>
  <dc:creator>blaize stewart</dc:creator>
  <cp:lastModifiedBy>blaize stewart</cp:lastModifiedBy>
  <cp:revision>65</cp:revision>
  <dcterms:created xsi:type="dcterms:W3CDTF">2023-03-06T19:57:19Z</dcterms:created>
  <dcterms:modified xsi:type="dcterms:W3CDTF">2024-10-10T18:37:21Z</dcterms:modified>
</cp:coreProperties>
</file>

<file path=docProps/thumbnail.jpeg>
</file>